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284" r:id="rId3"/>
    <p:sldId id="290" r:id="rId4"/>
    <p:sldId id="294" r:id="rId5"/>
    <p:sldId id="297" r:id="rId6"/>
    <p:sldId id="298" r:id="rId7"/>
    <p:sldId id="291" r:id="rId8"/>
    <p:sldId id="299" r:id="rId9"/>
    <p:sldId id="332" r:id="rId10"/>
    <p:sldId id="296" r:id="rId11"/>
    <p:sldId id="272" r:id="rId12"/>
    <p:sldId id="300" r:id="rId13"/>
    <p:sldId id="295" r:id="rId14"/>
    <p:sldId id="287" r:id="rId15"/>
    <p:sldId id="288" r:id="rId16"/>
    <p:sldId id="293" r:id="rId17"/>
    <p:sldId id="330" r:id="rId18"/>
    <p:sldId id="329" r:id="rId19"/>
    <p:sldId id="326" r:id="rId20"/>
    <p:sldId id="328" r:id="rId21"/>
    <p:sldId id="327" r:id="rId22"/>
    <p:sldId id="301" r:id="rId23"/>
    <p:sldId id="302" r:id="rId24"/>
    <p:sldId id="303" r:id="rId25"/>
    <p:sldId id="304" r:id="rId26"/>
    <p:sldId id="305" r:id="rId27"/>
    <p:sldId id="306" r:id="rId28"/>
    <p:sldId id="307" r:id="rId29"/>
    <p:sldId id="309" r:id="rId30"/>
    <p:sldId id="310" r:id="rId31"/>
    <p:sldId id="333" r:id="rId32"/>
    <p:sldId id="311" r:id="rId33"/>
    <p:sldId id="313" r:id="rId34"/>
    <p:sldId id="331" r:id="rId35"/>
    <p:sldId id="314" r:id="rId36"/>
    <p:sldId id="315" r:id="rId37"/>
    <p:sldId id="316" r:id="rId38"/>
    <p:sldId id="317" r:id="rId39"/>
    <p:sldId id="318" r:id="rId40"/>
    <p:sldId id="319" r:id="rId41"/>
    <p:sldId id="320" r:id="rId42"/>
    <p:sldId id="321" r:id="rId43"/>
    <p:sldId id="322" r:id="rId44"/>
    <p:sldId id="323" r:id="rId45"/>
    <p:sldId id="324" r:id="rId46"/>
    <p:sldId id="325"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005E"/>
    <a:srgbClr val="BE0260"/>
    <a:srgbClr val="018ACF"/>
    <a:srgbClr val="D68B1C"/>
    <a:srgbClr val="D09622"/>
    <a:srgbClr val="CC99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5520" autoAdjust="0"/>
  </p:normalViewPr>
  <p:slideViewPr>
    <p:cSldViewPr>
      <p:cViewPr varScale="1">
        <p:scale>
          <a:sx n="101" d="100"/>
          <a:sy n="101" d="100"/>
        </p:scale>
        <p:origin x="-264"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6621BD-AC07-49E6-82FC-D2CB63CA6633}" type="datetimeFigureOut">
              <a:rPr lang="en-US" smtClean="0"/>
              <a:pPr/>
              <a:t>10/18/2014</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B532C8-5DE1-47CB-958A-1235C5FEA99B}" type="slidenum">
              <a:rPr lang="en-IN" smtClean="0"/>
              <a:pPr/>
              <a:t>‹#›</a:t>
            </a:fld>
            <a:endParaRPr lang="en-IN"/>
          </a:p>
        </p:txBody>
      </p:sp>
    </p:spTree>
    <p:extLst>
      <p:ext uri="{BB962C8B-B14F-4D97-AF65-F5344CB8AC3E}">
        <p14:creationId xmlns="" xmlns:p14="http://schemas.microsoft.com/office/powerpoint/2010/main" val="3293128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9BA16DFF-C03B-4C00-B6D3-CBBCF6A8B4AA}" type="slidenum">
              <a:rPr lang="en-US" smtClean="0"/>
              <a:pPr/>
              <a:t>2</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57F548A9-31B8-40A1-A970-F7860B6A27EC}" type="slidenum">
              <a:rPr lang="en-US" smtClean="0"/>
              <a:pPr/>
              <a:t>11</a:t>
            </a:fld>
            <a:endParaRPr lang="en-US" smtClean="0"/>
          </a:p>
        </p:txBody>
      </p:sp>
      <p:sp>
        <p:nvSpPr>
          <p:cNvPr id="51203" name="Rectangle 2"/>
          <p:cNvSpPr>
            <a:spLocks noGrp="1" noRot="1" noChangeAspect="1" noChangeArrowheads="1" noTextEdit="1"/>
          </p:cNvSpPr>
          <p:nvPr>
            <p:ph type="sldImg"/>
          </p:nvPr>
        </p:nvSpPr>
        <p:spPr>
          <a:xfrm>
            <a:off x="1003300" y="471488"/>
            <a:ext cx="4856163" cy="3641725"/>
          </a:xfrm>
          <a:ln w="12700" cap="flat"/>
        </p:spPr>
      </p:sp>
      <p:sp>
        <p:nvSpPr>
          <p:cNvPr id="51204" name="Rectangle 3"/>
          <p:cNvSpPr>
            <a:spLocks noGrp="1" noChangeArrowheads="1"/>
          </p:cNvSpPr>
          <p:nvPr>
            <p:ph type="body" idx="1"/>
          </p:nvPr>
        </p:nvSpPr>
        <p:spPr>
          <a:xfrm>
            <a:off x="693738" y="4343400"/>
            <a:ext cx="5478462" cy="4114800"/>
          </a:xfrm>
          <a:noFill/>
          <a:ln/>
        </p:spPr>
        <p:txBody>
          <a:bodyPr lIns="90734" tIns="45367" rIns="90734" bIns="45367"/>
          <a:lstStyle/>
          <a:p>
            <a:pPr marL="120650" indent="-120650"/>
            <a:r>
              <a:rPr lang="en-US" smtClean="0"/>
              <a:t>In addition to type 2 diabetes, insulin resistance is associated with the development of a broad spectrum of clinical conditions. These include hypertension, atherosclerosis, dyslipidemia, decreased fibrinolytic activity, impaired glucose tolerance, acanthosis nigricans, hyperuricemia, polycystic ovary disease, and obesity.</a:t>
            </a:r>
          </a:p>
          <a:p>
            <a:pPr marL="120650" indent="-120650"/>
            <a:endParaRPr lang="en-US" smtClean="0"/>
          </a:p>
          <a:p>
            <a:pPr marL="120650" indent="-120650"/>
            <a:r>
              <a:rPr lang="en-US" sz="1000" smtClean="0">
                <a:cs typeface="Times" charset="0"/>
              </a:rPr>
              <a:t>	Adapted from Consensus Development Conference of the</a:t>
            </a:r>
          </a:p>
          <a:p>
            <a:pPr marL="120650" indent="-120650">
              <a:spcBef>
                <a:spcPct val="0"/>
              </a:spcBef>
            </a:pPr>
            <a:r>
              <a:rPr lang="en-US" sz="1000" smtClean="0">
                <a:cs typeface="Times" charset="0"/>
              </a:rPr>
              <a:t>	American Diabetes Association. </a:t>
            </a:r>
            <a:r>
              <a:rPr lang="en-US" sz="1000" i="1" smtClean="0">
                <a:cs typeface="Times" charset="0"/>
              </a:rPr>
              <a:t>Diabetes Care</a:t>
            </a:r>
            <a:r>
              <a:rPr lang="en-US" sz="1000" smtClean="0">
                <a:cs typeface="Times" charset="0"/>
              </a:rPr>
              <a:t>. 1998;21:310-314.</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B5994BEF-54E7-4D4D-87D6-84EF69968A39}" type="slidenum">
              <a:rPr lang="en-US" smtClean="0"/>
              <a:pPr/>
              <a:t>13</a:t>
            </a:fld>
            <a:endParaRPr lang="en-US" smtClean="0"/>
          </a:p>
        </p:txBody>
      </p:sp>
      <p:sp>
        <p:nvSpPr>
          <p:cNvPr id="62467" name="Rectangle 2"/>
          <p:cNvSpPr>
            <a:spLocks noGrp="1" noRot="1" noChangeAspect="1" noChangeArrowheads="1" noTextEdit="1"/>
          </p:cNvSpPr>
          <p:nvPr>
            <p:ph type="sldImg"/>
          </p:nvPr>
        </p:nvSpPr>
        <p:spPr>
          <a:xfrm>
            <a:off x="1049338" y="534988"/>
            <a:ext cx="4775200" cy="3581400"/>
          </a:xfrm>
          <a:ln/>
        </p:spPr>
      </p:sp>
      <p:sp>
        <p:nvSpPr>
          <p:cNvPr id="62468" name="Text Box 3"/>
          <p:cNvSpPr txBox="1">
            <a:spLocks noChangeArrowheads="1"/>
          </p:cNvSpPr>
          <p:nvPr/>
        </p:nvSpPr>
        <p:spPr bwMode="auto">
          <a:xfrm>
            <a:off x="974725" y="4506913"/>
            <a:ext cx="16641763" cy="304800"/>
          </a:xfrm>
          <a:prstGeom prst="rect">
            <a:avLst/>
          </a:prstGeom>
          <a:noFill/>
          <a:ln w="9525">
            <a:noFill/>
            <a:miter lim="800000"/>
            <a:headEnd/>
            <a:tailEnd/>
          </a:ln>
        </p:spPr>
        <p:txBody>
          <a:bodyPr wrap="none">
            <a:spAutoFit/>
          </a:bodyPr>
          <a:lstStyle/>
          <a:p>
            <a:r>
              <a:rPr lang="en-US" altLang="en-US" sz="1400">
                <a:solidFill>
                  <a:schemeClr val="tx1"/>
                </a:solidFill>
                <a:latin typeface="Arial" pitchFamily="34" charset="0"/>
              </a:rPr>
              <a:t>Expert Panel on Detection, Evaluation, and Treatment of High Blood Cholesterol in Adults. </a:t>
            </a:r>
            <a:r>
              <a:rPr lang="en-US" altLang="en-US" sz="1400" i="1">
                <a:solidFill>
                  <a:schemeClr val="tx1"/>
                </a:solidFill>
                <a:latin typeface="Arial" pitchFamily="34" charset="0"/>
              </a:rPr>
              <a:t>JAMA</a:t>
            </a:r>
            <a:r>
              <a:rPr lang="en-US" altLang="en-US" sz="1400">
                <a:solidFill>
                  <a:schemeClr val="tx1"/>
                </a:solidFill>
                <a:latin typeface="Arial" pitchFamily="34" charset="0"/>
              </a:rPr>
              <a:t>. 2001;285:2486-2497; </a:t>
            </a:r>
            <a:r>
              <a:rPr lang="en-US" altLang="en-US" sz="1400">
                <a:latin typeface="Arial" pitchFamily="34" charset="0"/>
              </a:rPr>
              <a:t>Updated AHA/NHLBI Statement Oct 18, 2005: Grundy et al. Circulation 2005; 112 (epub).</a:t>
            </a:r>
            <a:endParaRPr lang="en-US" sz="140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EDDA6733-1049-4CAE-8DAB-83711AE3113E}" type="slidenum">
              <a:rPr lang="en-US" smtClean="0"/>
              <a:pPr/>
              <a:t>14</a:t>
            </a:fld>
            <a:endParaRPr lang="en-US" smtClean="0"/>
          </a:p>
        </p:txBody>
      </p:sp>
      <p:sp>
        <p:nvSpPr>
          <p:cNvPr id="66563" name="Rectangle 2"/>
          <p:cNvSpPr>
            <a:spLocks noGrp="1" noRot="1" noChangeAspect="1" noChangeArrowheads="1" noTextEdit="1"/>
          </p:cNvSpPr>
          <p:nvPr>
            <p:ph type="sldImg"/>
          </p:nvPr>
        </p:nvSpPr>
        <p:spPr>
          <a:xfrm>
            <a:off x="1144588" y="685800"/>
            <a:ext cx="4572000" cy="3429000"/>
          </a:xfrm>
          <a:ln/>
        </p:spPr>
      </p:sp>
      <p:sp>
        <p:nvSpPr>
          <p:cNvPr id="66564" name="Rectangle 3"/>
          <p:cNvSpPr>
            <a:spLocks noGrp="1" noChangeArrowheads="1"/>
          </p:cNvSpPr>
          <p:nvPr>
            <p:ph type="body" idx="1"/>
          </p:nvPr>
        </p:nvSpPr>
        <p:spPr>
          <a:xfrm>
            <a:off x="703263" y="4414838"/>
            <a:ext cx="5486400" cy="4114800"/>
          </a:xfrm>
          <a:noFill/>
          <a:ln/>
        </p:spPr>
        <p:txBody>
          <a:bodyPr/>
          <a:lstStyle/>
          <a:p>
            <a:r>
              <a:rPr lang="en-US" smtClean="0"/>
              <a:t>According to the International Diabetes Foundation (IDF) definition of the metabolic syndrome, central obesity (defined by waist circumference) is an essential component for diagnosis of the syndrome. The IDF definition recognizes ethnic-specific values for waist circumference, as shown on this slide. The IDF consensus group acknowledged that these are pragmatic cut-points taken from various different data sources, and that better data will be needed to link these to risk.</a:t>
            </a:r>
          </a:p>
          <a:p>
            <a:r>
              <a:rPr lang="en-US" smtClean="0"/>
              <a:t>The IDF points out that although a higher cut-point is currently used for all ethnic groups in the United States for clinical diagnosis, it is strongly recommended that for epidemiological studies and, wherever possible, for case detection, ethnic group-specific cut-points should be used for people of the same ethnic group wherever they are found. Thus the criteria recommended for Japan would also be used in expatriate Japanese communities, as would those for South Asian males and females regardless of place and country of residence.</a:t>
            </a:r>
          </a:p>
          <a:p>
            <a:endParaRPr lang="en-US" smtClean="0"/>
          </a:p>
          <a:p>
            <a:endParaRPr lang="en-US" smtClean="0"/>
          </a:p>
          <a:p>
            <a:endParaRPr lang="en-US" smtClean="0"/>
          </a:p>
          <a:p>
            <a:endParaRPr lang="en-US" sz="900" smtClean="0"/>
          </a:p>
          <a:p>
            <a:endParaRPr lang="en-US" sz="900" smtClean="0"/>
          </a:p>
          <a:p>
            <a:endParaRPr lang="en-US" sz="900" smtClean="0"/>
          </a:p>
          <a:p>
            <a:endParaRPr lang="en-US" sz="900" smtClean="0"/>
          </a:p>
          <a:p>
            <a:endParaRPr lang="en-US" sz="900" smtClean="0"/>
          </a:p>
          <a:p>
            <a:r>
              <a:rPr lang="en-US" sz="900" smtClean="0"/>
              <a:t>International Diabetes Federation. The IDF consensus worldwide definition of the metabolic syndrome. 2005.</a:t>
            </a:r>
          </a:p>
          <a:p>
            <a:r>
              <a:rPr lang="en-US" sz="900" smtClean="0"/>
              <a:t>Tan CE, Ma S, Wai D, et al. Can we apply the National Cholesterol Education Program Adult Treatment Panel definition of the metabolic syndrome to Asians? </a:t>
            </a:r>
            <a:r>
              <a:rPr lang="en-US" sz="900" i="1" smtClean="0"/>
              <a:t>Diabetes Care</a:t>
            </a:r>
            <a:r>
              <a:rPr lang="en-US" sz="900" smtClean="0"/>
              <a:t>. 2004;27:1182-1186.</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C21965BE-2701-4087-A9E9-34A5B9B96635}" type="slidenum">
              <a:rPr lang="en-US" smtClean="0"/>
              <a:pPr/>
              <a:t>15</a:t>
            </a:fld>
            <a:endParaRPr lang="en-US" smtClean="0"/>
          </a:p>
        </p:txBody>
      </p:sp>
      <p:sp>
        <p:nvSpPr>
          <p:cNvPr id="67587" name="Rectangle 2"/>
          <p:cNvSpPr>
            <a:spLocks noGrp="1" noRot="1" noChangeAspect="1" noChangeArrowheads="1" noTextEdit="1"/>
          </p:cNvSpPr>
          <p:nvPr>
            <p:ph type="sldImg"/>
          </p:nvPr>
        </p:nvSpPr>
        <p:spPr>
          <a:xfrm>
            <a:off x="1146175" y="685800"/>
            <a:ext cx="4570413" cy="3427413"/>
          </a:xfrm>
          <a:ln/>
        </p:spPr>
      </p:sp>
      <p:sp>
        <p:nvSpPr>
          <p:cNvPr id="67588" name="Rectangle 3"/>
          <p:cNvSpPr>
            <a:spLocks noGrp="1" noChangeArrowheads="1"/>
          </p:cNvSpPr>
          <p:nvPr>
            <p:ph type="body" idx="1"/>
          </p:nvPr>
        </p:nvSpPr>
        <p:spPr>
          <a:xfrm>
            <a:off x="684213" y="4343400"/>
            <a:ext cx="5489575" cy="4116388"/>
          </a:xfrm>
          <a:noFill/>
          <a:ln/>
        </p:spPr>
        <p:txBody>
          <a:bodyPr/>
          <a:lstStyle/>
          <a:p>
            <a:r>
              <a:rPr lang="en-US" smtClean="0"/>
              <a:t>To measure waist circumference, 1) locate the upper hip bone and the top of the right iliac crest, 2) place the measuring tape in a horizontal plane around the abdomen at the iliac crest, 3) ensure that the tape is snug but does not compress the skin, 4) the tape should be parallel to floor, and 5) record the measurement at the end of a normal expiration.</a:t>
            </a:r>
          </a:p>
          <a:p>
            <a:r>
              <a:rPr lang="en-US" smtClean="0"/>
              <a:t>Men are at increased relative risk if they have a waist circumference greater than 40 inches (102 cm); women are at an increased relative risk if they have a waist circumference greater than 35 inches (88 cm).</a:t>
            </a:r>
          </a:p>
          <a:p>
            <a:r>
              <a:rPr lang="en-US" smtClean="0"/>
              <a:t>There are ethnic- and age-related differences in body fat distribution that may affect the predictive validity of waist circumference as a surrogate for abdominal fat.</a:t>
            </a:r>
          </a:p>
          <a:p>
            <a:r>
              <a:rPr lang="en-US" smtClean="0"/>
              <a:t>Heterogeneity of composition of abdominal tissues, in particular adipose tissue and skeletal muscle, and their location-specific and changing relations with metabolic factors and CV risk factors in different ethnic groups do not allow a simple definition of abdominal obesity that could be applied uniformly. In particular, Asians appear to have higher morbidity at lower cutoff points for waist circumference than do white Caucasians. </a:t>
            </a:r>
          </a:p>
          <a:p>
            <a:endParaRPr lang="en-US" smtClean="0"/>
          </a:p>
          <a:p>
            <a:endParaRPr lang="en-US" smtClean="0"/>
          </a:p>
          <a:p>
            <a:r>
              <a:rPr lang="en-US" sz="900" smtClean="0"/>
              <a:t>National Institutes of Health, National Heart, Lung, and Blood Institute, NHLBI Obesity Education Initiative, North American Association for the Study of Obesity. The practical guide to the identification, evaluation, and treatment of overweight and obesity in adults. NIH Publication Number 00-4084. October 2000.</a:t>
            </a:r>
          </a:p>
          <a:p>
            <a:r>
              <a:rPr lang="en-US" sz="900" smtClean="0"/>
              <a:t>Misra A, Wasir JS, Vikram NK. Waist circumference criteria for the diagnosis of abdominal obesity are not applicable uniformly to all populations and ethnic groups. </a:t>
            </a:r>
            <a:r>
              <a:rPr lang="en-US" sz="900" i="1" smtClean="0"/>
              <a:t>Nutrition</a:t>
            </a:r>
            <a:r>
              <a:rPr lang="en-US" sz="900" smtClean="0"/>
              <a:t>. 2005;21:969-976.</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8965" y="1138425"/>
            <a:ext cx="7772400" cy="1374345"/>
          </a:xfrm>
          <a:effectLst>
            <a:outerShdw blurRad="50800" dist="38100" dir="2700000" algn="tl" rotWithShape="0">
              <a:prstClr val="black">
                <a:alpha val="40000"/>
              </a:prstClr>
            </a:outerShdw>
          </a:effectLst>
        </p:spPr>
        <p:txBody>
          <a:bodyPr>
            <a:normAutofit/>
          </a:bodyPr>
          <a:lstStyle>
            <a:lvl1pPr algn="l">
              <a:defRPr sz="3600">
                <a:solidFill>
                  <a:schemeClr val="bg1"/>
                </a:solidFill>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2128720" y="4650640"/>
            <a:ext cx="6400800" cy="1374345"/>
          </a:xfrm>
        </p:spPr>
        <p:txBody>
          <a:bodyPr>
            <a:normAutofit/>
          </a:bodyPr>
          <a:lstStyle>
            <a:lvl1pPr marL="0" indent="0" algn="r">
              <a:buNone/>
              <a:defRPr sz="2600">
                <a:solidFill>
                  <a:schemeClr val="tx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a:t>
            </a:r>
          </a:p>
          <a:p>
            <a:r>
              <a:rPr lang="en-US" dirty="0" smtClean="0"/>
              <a:t>Master subtitle style</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10/18/2014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10/18/2014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10/18/2014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10/18/2014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 xmlns:p14="http://schemas.microsoft.com/office/powerpoint/2010/main" val="893609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13"/>
          <p:cNvSpPr>
            <a:spLocks noGrp="1" noChangeArrowheads="1"/>
          </p:cNvSpPr>
          <p:nvPr>
            <p:ph type="dt" sz="half" idx="10"/>
          </p:nvPr>
        </p:nvSpPr>
        <p:spPr>
          <a:ln/>
        </p:spPr>
        <p:txBody>
          <a:bodyPr/>
          <a:lstStyle>
            <a:lvl1pPr>
              <a:defRPr/>
            </a:lvl1pPr>
          </a:lstStyle>
          <a:p>
            <a:pPr>
              <a:defRPr/>
            </a:pPr>
            <a:endParaRPr lang="en-US" dirty="0"/>
          </a:p>
        </p:txBody>
      </p:sp>
      <p:sp>
        <p:nvSpPr>
          <p:cNvPr id="4" name="Rectangle 14"/>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15"/>
          <p:cNvSpPr>
            <a:spLocks noGrp="1" noChangeArrowheads="1"/>
          </p:cNvSpPr>
          <p:nvPr>
            <p:ph type="sldNum" sz="quarter" idx="12"/>
          </p:nvPr>
        </p:nvSpPr>
        <p:spPr>
          <a:ln/>
        </p:spPr>
        <p:txBody>
          <a:bodyPr/>
          <a:lstStyle>
            <a:lvl1pPr>
              <a:defRPr/>
            </a:lvl1pPr>
          </a:lstStyle>
          <a:p>
            <a:pPr>
              <a:defRPr/>
            </a:pPr>
            <a:fld id="{252265AC-D3EB-4779-9EF0-BD43375ECF6B}"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smtClean="0"/>
          </a:p>
        </p:txBody>
      </p:sp>
      <p:sp>
        <p:nvSpPr>
          <p:cNvPr id="4" name="Rectangle 13"/>
          <p:cNvSpPr>
            <a:spLocks noGrp="1" noChangeArrowheads="1"/>
          </p:cNvSpPr>
          <p:nvPr>
            <p:ph type="dt" sz="half" idx="10"/>
          </p:nvPr>
        </p:nvSpPr>
        <p:spPr>
          <a:ln/>
        </p:spPr>
        <p:txBody>
          <a:bodyPr/>
          <a:lstStyle>
            <a:lvl1pPr>
              <a:defRPr/>
            </a:lvl1pPr>
          </a:lstStyle>
          <a:p>
            <a:pPr>
              <a:defRPr/>
            </a:pPr>
            <a:endParaRPr lang="en-US" dirty="0"/>
          </a:p>
        </p:txBody>
      </p:sp>
      <p:sp>
        <p:nvSpPr>
          <p:cNvPr id="5" name="Rectangle 14"/>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5"/>
          <p:cNvSpPr>
            <a:spLocks noGrp="1" noChangeArrowheads="1"/>
          </p:cNvSpPr>
          <p:nvPr>
            <p:ph type="sldNum" sz="quarter" idx="12"/>
          </p:nvPr>
        </p:nvSpPr>
        <p:spPr>
          <a:ln/>
        </p:spPr>
        <p:txBody>
          <a:bodyPr/>
          <a:lstStyle>
            <a:lvl1pPr>
              <a:defRPr/>
            </a:lvl1pPr>
          </a:lstStyle>
          <a:p>
            <a:pPr>
              <a:defRPr/>
            </a:pPr>
            <a:fld id="{E3FAB665-FD47-4CB1-BA1C-2867ACF8E1E8}"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680310"/>
            <a:ext cx="8229600" cy="458115"/>
          </a:xfrm>
        </p:spPr>
        <p:txBody>
          <a:bodyPr>
            <a:normAutofit/>
          </a:bodyPr>
          <a:lstStyle>
            <a:lvl1pPr algn="l">
              <a:defRPr sz="36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48965" y="1596540"/>
            <a:ext cx="8229600" cy="3918803"/>
          </a:xfrm>
        </p:spPr>
        <p:txBody>
          <a:bodyPr/>
          <a:lstStyle>
            <a:lvl1pPr>
              <a:defRPr sz="2800">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10/18/2014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3310" y="527605"/>
            <a:ext cx="7016195" cy="610820"/>
          </a:xfrm>
        </p:spPr>
        <p:txBody>
          <a:bodyPr>
            <a:normAutofit/>
          </a:bodyPr>
          <a:lstStyle>
            <a:lvl1pPr algn="l">
              <a:defRPr sz="3600">
                <a:solidFill>
                  <a:srgbClr val="D0005E"/>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823311" y="1138425"/>
            <a:ext cx="7016195" cy="4275740"/>
          </a:xfrm>
        </p:spPr>
        <p:txBody>
          <a:bodyPr/>
          <a:lstStyle>
            <a:lvl1pPr>
              <a:defRPr sz="2800">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10/18/2014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10/18/2014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074F12-AA26-4AC8-9962-C36BB8F32554}" type="datetimeFigureOut">
              <a:rPr lang="en-US" smtClean="0"/>
              <a:pPr/>
              <a:t>10/18/2014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527605"/>
            <a:ext cx="8229600" cy="610820"/>
          </a:xfrm>
        </p:spPr>
        <p:txBody>
          <a:bodyPr>
            <a:normAutofit/>
          </a:bodyPr>
          <a:lstStyle>
            <a:lvl1pPr algn="l">
              <a:defRPr sz="360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48965" y="1596539"/>
            <a:ext cx="4040188" cy="639762"/>
          </a:xfrm>
        </p:spPr>
        <p:txBody>
          <a:bodyPr anchor="b"/>
          <a:lstStyle>
            <a:lvl1pPr marL="0" indent="0">
              <a:buNone/>
              <a:defRPr sz="2400" b="1">
                <a:solidFill>
                  <a:srgbClr val="D0005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48965" y="2226402"/>
            <a:ext cx="4040188" cy="3035058"/>
          </a:xfrm>
        </p:spPr>
        <p:txBody>
          <a:bodyPr/>
          <a:lstStyle>
            <a:lvl1pPr>
              <a:defRPr sz="2400">
                <a:solidFill>
                  <a:schemeClr val="tx2">
                    <a:lumMod val="50000"/>
                  </a:schemeClr>
                </a:solidFill>
              </a:defRPr>
            </a:lvl1pPr>
            <a:lvl2pPr>
              <a:defRPr sz="2000">
                <a:solidFill>
                  <a:schemeClr val="tx2">
                    <a:lumMod val="50000"/>
                  </a:schemeClr>
                </a:solidFill>
              </a:defRPr>
            </a:lvl2pPr>
            <a:lvl3pPr>
              <a:defRPr sz="1800">
                <a:solidFill>
                  <a:schemeClr val="tx2">
                    <a:lumMod val="50000"/>
                  </a:schemeClr>
                </a:solidFill>
              </a:defRPr>
            </a:lvl3pPr>
            <a:lvl4pPr>
              <a:defRPr sz="1600">
                <a:solidFill>
                  <a:schemeClr val="tx2">
                    <a:lumMod val="50000"/>
                  </a:schemeClr>
                </a:solidFill>
              </a:defRPr>
            </a:lvl4pPr>
            <a:lvl5pPr>
              <a:defRPr sz="1600">
                <a:solidFill>
                  <a:schemeClr val="tx2">
                    <a:lumMod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36790" y="1596539"/>
            <a:ext cx="4041775" cy="639762"/>
          </a:xfrm>
        </p:spPr>
        <p:txBody>
          <a:bodyPr anchor="b"/>
          <a:lstStyle>
            <a:lvl1pPr marL="0" indent="0">
              <a:buNone/>
              <a:defRPr sz="2400" b="1">
                <a:solidFill>
                  <a:srgbClr val="D0005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36790" y="2226402"/>
            <a:ext cx="4041775" cy="3035058"/>
          </a:xfrm>
        </p:spPr>
        <p:txBody>
          <a:bodyPr/>
          <a:lstStyle>
            <a:lvl1pPr>
              <a:defRPr sz="2400">
                <a:solidFill>
                  <a:schemeClr val="tx2">
                    <a:lumMod val="50000"/>
                  </a:schemeClr>
                </a:solidFill>
              </a:defRPr>
            </a:lvl1pPr>
            <a:lvl2pPr>
              <a:defRPr sz="2000">
                <a:solidFill>
                  <a:schemeClr val="tx2">
                    <a:lumMod val="50000"/>
                  </a:schemeClr>
                </a:solidFill>
              </a:defRPr>
            </a:lvl2pPr>
            <a:lvl3pPr>
              <a:defRPr sz="1800">
                <a:solidFill>
                  <a:schemeClr val="tx2">
                    <a:lumMod val="50000"/>
                  </a:schemeClr>
                </a:solidFill>
              </a:defRPr>
            </a:lvl3pPr>
            <a:lvl4pPr>
              <a:defRPr sz="1600">
                <a:solidFill>
                  <a:schemeClr val="tx2">
                    <a:lumMod val="50000"/>
                  </a:schemeClr>
                </a:solidFill>
              </a:defRPr>
            </a:lvl4pPr>
            <a:lvl5pPr>
              <a:defRPr sz="1600">
                <a:solidFill>
                  <a:schemeClr val="tx2">
                    <a:lumMod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pPr/>
              <a:t>10/18/2014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4F12-AA26-4AC8-9962-C36BB8F32554}" type="datetimeFigureOut">
              <a:rPr lang="en-US" smtClean="0"/>
              <a:pPr/>
              <a:t>10/18/2014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10/18/2014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10/18/2014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10/18/2014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dirty="0"/>
          </a:p>
        </p:txBody>
      </p:sp>
    </p:spTree>
    <p:extLst>
      <p:ext uri="{BB962C8B-B14F-4D97-AF65-F5344CB8AC3E}">
        <p14:creationId xmlns=""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3" r:id="rId13"/>
    <p:sldLayoutId id="2147483664"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3.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6"/>
          <p:cNvSpPr>
            <a:spLocks noGrp="1"/>
          </p:cNvSpPr>
          <p:nvPr>
            <p:ph type="ctrTitle"/>
          </p:nvPr>
        </p:nvSpPr>
        <p:spPr>
          <a:xfrm>
            <a:off x="304800" y="1292655"/>
            <a:ext cx="4885035" cy="1374345"/>
          </a:xfrm>
        </p:spPr>
        <p:txBody>
          <a:bodyPr/>
          <a:lstStyle/>
          <a:p>
            <a:r>
              <a:rPr lang="en-US" b="1" dirty="0" smtClean="0">
                <a:effectLst>
                  <a:outerShdw blurRad="38100" dist="38100" dir="2700000" algn="tl">
                    <a:srgbClr val="000000">
                      <a:alpha val="43137"/>
                    </a:srgbClr>
                  </a:outerShdw>
                </a:effectLst>
              </a:rPr>
              <a:t>METABOLIC SYNDROME</a:t>
            </a:r>
            <a:endParaRPr lang="en-IN"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2128720" y="4797855"/>
            <a:ext cx="6400800" cy="1374345"/>
          </a:xfrm>
        </p:spPr>
        <p:txBody>
          <a:bodyPr>
            <a:normAutofit fontScale="85000" lnSpcReduction="20000"/>
          </a:bodyPr>
          <a:lstStyle/>
          <a:p>
            <a:r>
              <a:rPr lang="en-US" b="1" dirty="0" smtClean="0">
                <a:solidFill>
                  <a:schemeClr val="tx1"/>
                </a:solidFill>
                <a:latin typeface="Berlin Sans FB Demi" pitchFamily="34" charset="0"/>
              </a:rPr>
              <a:t>Dr. Kauser Usman (MD)</a:t>
            </a:r>
          </a:p>
          <a:p>
            <a:r>
              <a:rPr lang="en-US" b="1" dirty="0" smtClean="0">
                <a:solidFill>
                  <a:schemeClr val="tx1"/>
                </a:solidFill>
                <a:latin typeface="Berlin Sans FB Demi" pitchFamily="34" charset="0"/>
              </a:rPr>
              <a:t>Associate Professor</a:t>
            </a:r>
          </a:p>
          <a:p>
            <a:r>
              <a:rPr lang="en-US" b="1" dirty="0" smtClean="0">
                <a:solidFill>
                  <a:schemeClr val="tx1"/>
                </a:solidFill>
                <a:latin typeface="Berlin Sans FB Demi" pitchFamily="34" charset="0"/>
              </a:rPr>
              <a:t>Department of Medicine</a:t>
            </a:r>
          </a:p>
          <a:p>
            <a:r>
              <a:rPr lang="en-US" b="1" dirty="0" smtClean="0">
                <a:solidFill>
                  <a:schemeClr val="tx1"/>
                </a:solidFill>
                <a:latin typeface="Berlin Sans FB Demi" pitchFamily="34" charset="0"/>
              </a:rPr>
              <a:t>King George’s Medical University, </a:t>
            </a:r>
            <a:r>
              <a:rPr lang="en-US" b="1" dirty="0" err="1" smtClean="0">
                <a:solidFill>
                  <a:schemeClr val="tx1"/>
                </a:solidFill>
                <a:latin typeface="Berlin Sans FB Demi" pitchFamily="34" charset="0"/>
              </a:rPr>
              <a:t>Lucknow</a:t>
            </a:r>
            <a:endParaRPr lang="en-US" b="1" dirty="0" smtClean="0">
              <a:solidFill>
                <a:schemeClr val="tx1"/>
              </a:solidFill>
              <a:latin typeface="Berlin Sans FB Demi" pitchFamily="34" charset="0"/>
            </a:endParaRPr>
          </a:p>
        </p:txBody>
      </p:sp>
      <p:pic>
        <p:nvPicPr>
          <p:cNvPr id="4" name="Picture 2" descr="C:\Users\gurumaa\Desktop\14301-SpecialIssue-Logo.jpg"/>
          <p:cNvPicPr>
            <a:picLocks noChangeAspect="1" noChangeArrowheads="1"/>
          </p:cNvPicPr>
          <p:nvPr/>
        </p:nvPicPr>
        <p:blipFill>
          <a:blip r:embed="rId3" cstate="print"/>
          <a:srcRect/>
          <a:stretch>
            <a:fillRect/>
          </a:stretch>
        </p:blipFill>
        <p:spPr bwMode="auto">
          <a:xfrm>
            <a:off x="0" y="0"/>
            <a:ext cx="1728192" cy="1224136"/>
          </a:xfrm>
          <a:prstGeom prst="rect">
            <a:avLst/>
          </a:prstGeom>
          <a:noFill/>
        </p:spPr>
      </p:pic>
      <p:sp>
        <p:nvSpPr>
          <p:cNvPr id="5" name="Title 1"/>
          <p:cNvSpPr txBox="1">
            <a:spLocks/>
          </p:cNvSpPr>
          <p:nvPr/>
        </p:nvSpPr>
        <p:spPr>
          <a:xfrm>
            <a:off x="609600" y="1447800"/>
            <a:ext cx="3352800" cy="1219200"/>
          </a:xfrm>
          <a:prstGeom prst="rect">
            <a:avLst/>
          </a:prstGeom>
          <a:ln w="12700">
            <a:noFill/>
          </a:ln>
          <a:effectLst>
            <a:outerShdw blurRad="50800" dist="38100" dir="2700000" algn="tl" rotWithShape="0">
              <a:prstClr val="black">
                <a:alpha val="40000"/>
              </a:prstClr>
            </a:outerShdw>
          </a:effectLst>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600" b="0" i="1"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Aharoni" pitchFamily="2" charset="-79"/>
              <a:ea typeface="+mj-ea"/>
              <a:cs typeface="Aharoni" pitchFamily="2" charset="-79"/>
            </a:endParaRPr>
          </a:p>
        </p:txBody>
      </p:sp>
    </p:spTree>
    <p:extLst>
      <p:ext uri="{BB962C8B-B14F-4D97-AF65-F5344CB8AC3E}">
        <p14:creationId xmlns="" xmlns:p14="http://schemas.microsoft.com/office/powerpoint/2010/main" val="3639203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1" y="0"/>
            <a:ext cx="4876800" cy="1295400"/>
          </a:xfrm>
        </p:spPr>
        <p:txBody>
          <a:bodyPr>
            <a:normAutofit/>
          </a:bodyPr>
          <a:lstStyle/>
          <a:p>
            <a:r>
              <a:rPr lang="en-US" dirty="0" smtClean="0"/>
              <a:t>Other </a:t>
            </a:r>
            <a:r>
              <a:rPr lang="en-US" smtClean="0"/>
              <a:t>associated conditions</a:t>
            </a:r>
            <a:endParaRPr lang="en-IN" dirty="0"/>
          </a:p>
        </p:txBody>
      </p:sp>
      <p:sp>
        <p:nvSpPr>
          <p:cNvPr id="3" name="Content Placeholder 2"/>
          <p:cNvSpPr>
            <a:spLocks noGrp="1"/>
          </p:cNvSpPr>
          <p:nvPr>
            <p:ph idx="1"/>
          </p:nvPr>
        </p:nvSpPr>
        <p:spPr>
          <a:xfrm>
            <a:off x="0" y="1596540"/>
            <a:ext cx="8991600" cy="5261460"/>
          </a:xfrm>
        </p:spPr>
        <p:txBody>
          <a:bodyPr/>
          <a:lstStyle/>
          <a:p>
            <a:pPr marL="514350" indent="-514350">
              <a:buFont typeface="+mj-lt"/>
              <a:buAutoNum type="arabicParenR"/>
            </a:pPr>
            <a:r>
              <a:rPr lang="en-US" dirty="0" smtClean="0"/>
              <a:t>Cardiovascular disease</a:t>
            </a:r>
          </a:p>
          <a:p>
            <a:pPr marL="514350" indent="-514350">
              <a:buNone/>
            </a:pPr>
            <a:r>
              <a:rPr lang="en-US" dirty="0" smtClean="0"/>
              <a:t>	increased risk for new onset CVD, ischemic stroke, PVD</a:t>
            </a:r>
          </a:p>
          <a:p>
            <a:pPr marL="514350" indent="-514350">
              <a:buAutoNum type="arabicParenR" startAt="2"/>
            </a:pPr>
            <a:r>
              <a:rPr lang="en-US" dirty="0" smtClean="0"/>
              <a:t>Type 2 diabetes mellitus</a:t>
            </a:r>
          </a:p>
          <a:p>
            <a:pPr marL="514350" indent="-514350">
              <a:buNone/>
            </a:pPr>
            <a:r>
              <a:rPr lang="en-US" dirty="0" smtClean="0"/>
              <a:t>	increased risk by 3-5 folds</a:t>
            </a:r>
          </a:p>
          <a:p>
            <a:pPr marL="514350" indent="-514350">
              <a:buAutoNum type="arabicParenR" startAt="3"/>
            </a:pPr>
            <a:r>
              <a:rPr lang="en-US" dirty="0" smtClean="0"/>
              <a:t>NAFLD and/or NASH</a:t>
            </a:r>
          </a:p>
          <a:p>
            <a:pPr marL="514350" indent="-514350">
              <a:buAutoNum type="arabicParenR" startAt="3"/>
            </a:pPr>
            <a:r>
              <a:rPr lang="en-US" dirty="0" err="1" smtClean="0"/>
              <a:t>Hyperuricemia</a:t>
            </a:r>
            <a:endParaRPr lang="en-US" dirty="0" smtClean="0"/>
          </a:p>
          <a:p>
            <a:pPr marL="514350" indent="-514350">
              <a:buAutoNum type="arabicParenR" startAt="3"/>
            </a:pPr>
            <a:r>
              <a:rPr lang="en-US" dirty="0" smtClean="0"/>
              <a:t>PCOS- prevalence 40-50%</a:t>
            </a:r>
          </a:p>
          <a:p>
            <a:pPr marL="514350" indent="-514350">
              <a:buAutoNum type="arabicParenR" startAt="3"/>
            </a:pPr>
            <a:r>
              <a:rPr lang="en-US" dirty="0" smtClean="0"/>
              <a:t>OSA- commonly associated with obesity, HTN &amp; insulin resistance  (CPAP improves insulin sensitivity)</a:t>
            </a:r>
          </a:p>
        </p:txBody>
      </p:sp>
      <p:pic>
        <p:nvPicPr>
          <p:cNvPr id="4" name="Picture 2" descr="C:\Users\gurumaa\Desktop\14301-SpecialIssue-Logo.jpg"/>
          <p:cNvPicPr>
            <a:picLocks noChangeAspect="1" noChangeArrowheads="1"/>
          </p:cNvPicPr>
          <p:nvPr/>
        </p:nvPicPr>
        <p:blipFill>
          <a:blip r:embed="rId2" cstate="print"/>
          <a:srcRect/>
          <a:stretch>
            <a:fillRect/>
          </a:stretch>
        </p:blipFill>
        <p:spPr bwMode="auto">
          <a:xfrm>
            <a:off x="0" y="0"/>
            <a:ext cx="1728192" cy="12954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descr="0025"/>
          <p:cNvPicPr>
            <a:picLocks noChangeAspect="1" noChangeArrowheads="1"/>
          </p:cNvPicPr>
          <p:nvPr/>
        </p:nvPicPr>
        <p:blipFill>
          <a:blip r:embed="rId3"/>
          <a:srcRect/>
          <a:stretch>
            <a:fillRect/>
          </a:stretch>
        </p:blipFill>
        <p:spPr bwMode="auto">
          <a:xfrm>
            <a:off x="0" y="1219200"/>
            <a:ext cx="9142413" cy="5637213"/>
          </a:xfrm>
          <a:prstGeom prst="rect">
            <a:avLst/>
          </a:prstGeom>
          <a:noFill/>
          <a:ln w="9525">
            <a:noFill/>
            <a:miter lim="800000"/>
            <a:headEnd/>
            <a:tailEnd/>
          </a:ln>
        </p:spPr>
      </p:pic>
      <p:sp>
        <p:nvSpPr>
          <p:cNvPr id="4" name="Title 3"/>
          <p:cNvSpPr>
            <a:spLocks noGrp="1"/>
          </p:cNvSpPr>
          <p:nvPr>
            <p:ph type="title"/>
          </p:nvPr>
        </p:nvSpPr>
        <p:spPr>
          <a:xfrm>
            <a:off x="1828800" y="76200"/>
            <a:ext cx="5486400" cy="1143000"/>
          </a:xfrm>
        </p:spPr>
        <p:txBody>
          <a:bodyPr/>
          <a:lstStyle/>
          <a:p>
            <a:endParaRPr lang="en-IN" dirty="0"/>
          </a:p>
        </p:txBody>
      </p:sp>
      <p:pic>
        <p:nvPicPr>
          <p:cNvPr id="5" name="Picture 2" descr="C:\Users\gurumaa\Desktop\14301-SpecialIssue-Logo.jpg"/>
          <p:cNvPicPr>
            <a:picLocks noChangeAspect="1" noChangeArrowheads="1"/>
          </p:cNvPicPr>
          <p:nvPr/>
        </p:nvPicPr>
        <p:blipFill>
          <a:blip r:embed="rId4" cstate="print"/>
          <a:srcRect/>
          <a:stretch>
            <a:fillRect/>
          </a:stretch>
        </p:blipFill>
        <p:spPr bwMode="auto">
          <a:xfrm>
            <a:off x="0" y="0"/>
            <a:ext cx="1728192" cy="12954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0"/>
            <a:ext cx="6849765" cy="1295400"/>
          </a:xfrm>
        </p:spPr>
        <p:txBody>
          <a:bodyPr>
            <a:normAutofit/>
          </a:bodyPr>
          <a:lstStyle/>
          <a:p>
            <a:r>
              <a:rPr lang="en-US" dirty="0" smtClean="0"/>
              <a:t>IDF criteria</a:t>
            </a:r>
            <a:endParaRPr lang="en-IN" dirty="0"/>
          </a:p>
        </p:txBody>
      </p:sp>
      <p:sp>
        <p:nvSpPr>
          <p:cNvPr id="3" name="Content Placeholder 2"/>
          <p:cNvSpPr>
            <a:spLocks noGrp="1"/>
          </p:cNvSpPr>
          <p:nvPr>
            <p:ph idx="1"/>
          </p:nvPr>
        </p:nvSpPr>
        <p:spPr>
          <a:xfrm>
            <a:off x="304800" y="1596540"/>
            <a:ext cx="8534400" cy="4728060"/>
          </a:xfrm>
        </p:spPr>
        <p:txBody>
          <a:bodyPr/>
          <a:lstStyle/>
          <a:p>
            <a:pPr marL="514350" indent="-514350" algn="just">
              <a:buFont typeface="+mj-lt"/>
              <a:buAutoNum type="arabicPeriod"/>
            </a:pPr>
            <a:r>
              <a:rPr lang="en-US" dirty="0" smtClean="0"/>
              <a:t>Waist circumference: ≥90 in males ≥80 in females</a:t>
            </a:r>
          </a:p>
          <a:p>
            <a:pPr marL="514350" indent="-514350" algn="just">
              <a:buFont typeface="+mj-lt"/>
              <a:buAutoNum type="arabicPeriod"/>
            </a:pPr>
            <a:r>
              <a:rPr lang="en-US" dirty="0" smtClean="0"/>
              <a:t>Plus two or more of the following</a:t>
            </a:r>
          </a:p>
          <a:p>
            <a:pPr marL="914400" lvl="1" indent="-514350" algn="just">
              <a:buFont typeface="+mj-lt"/>
              <a:buAutoNum type="alphaLcParenR"/>
            </a:pPr>
            <a:r>
              <a:rPr lang="en-US" sz="2400" b="1" dirty="0" err="1" smtClean="0"/>
              <a:t>Hypertriglyceridemia</a:t>
            </a:r>
            <a:r>
              <a:rPr lang="en-US" sz="2400" dirty="0" smtClean="0"/>
              <a:t>: ≥150 TG’s or specific medication</a:t>
            </a:r>
            <a:endParaRPr lang="en-IN" sz="2400" dirty="0" smtClean="0"/>
          </a:p>
          <a:p>
            <a:pPr marL="914400" lvl="1" indent="-514350" algn="just">
              <a:buFont typeface="+mj-lt"/>
              <a:buAutoNum type="alphaLcParenR"/>
            </a:pPr>
            <a:r>
              <a:rPr lang="en-US" sz="2400" b="1" dirty="0" smtClean="0"/>
              <a:t>Low HDL cholesterol</a:t>
            </a:r>
            <a:r>
              <a:rPr lang="en-US" sz="2400" dirty="0" smtClean="0"/>
              <a:t>: &lt;40(M) and &lt;50(F) or specific medication</a:t>
            </a:r>
          </a:p>
          <a:p>
            <a:pPr marL="914400" lvl="1" indent="-514350" algn="just">
              <a:buFont typeface="+mj-lt"/>
              <a:buAutoNum type="alphaLcParenR"/>
            </a:pPr>
            <a:r>
              <a:rPr lang="en-US" sz="2400" b="1" dirty="0" smtClean="0"/>
              <a:t>Hypertension</a:t>
            </a:r>
            <a:r>
              <a:rPr lang="en-US" sz="2400" dirty="0" smtClean="0"/>
              <a:t>: blood pressure ≥130 mm systolic or ≥85 mm diastolic or specific medication</a:t>
            </a:r>
          </a:p>
          <a:p>
            <a:pPr marL="914400" lvl="1" indent="-514350" algn="just">
              <a:buFont typeface="+mj-lt"/>
              <a:buAutoNum type="alphaLcParenR"/>
            </a:pPr>
            <a:r>
              <a:rPr lang="en-US" sz="2400" b="1" dirty="0" smtClean="0"/>
              <a:t>Fasting plasma glucos</a:t>
            </a:r>
            <a:r>
              <a:rPr lang="en-US" sz="2400" dirty="0" smtClean="0"/>
              <a:t>e: ≥100 mg/dl or specific medication or previously diagnosed T2DM</a:t>
            </a:r>
          </a:p>
        </p:txBody>
      </p:sp>
      <p:pic>
        <p:nvPicPr>
          <p:cNvPr id="4" name="Picture 2" descr="C:\Users\gurumaa\Desktop\14301-SpecialIssue-Logo.jpg"/>
          <p:cNvPicPr>
            <a:picLocks noChangeAspect="1" noChangeArrowheads="1"/>
          </p:cNvPicPr>
          <p:nvPr/>
        </p:nvPicPr>
        <p:blipFill>
          <a:blip r:embed="rId2" cstate="print"/>
          <a:srcRect/>
          <a:stretch>
            <a:fillRect/>
          </a:stretch>
        </p:blipFill>
        <p:spPr bwMode="auto">
          <a:xfrm>
            <a:off x="0" y="0"/>
            <a:ext cx="1728192" cy="12954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828800" y="0"/>
            <a:ext cx="4724400" cy="1295400"/>
          </a:xfrm>
        </p:spPr>
        <p:txBody>
          <a:bodyPr>
            <a:normAutofit/>
          </a:bodyPr>
          <a:lstStyle/>
          <a:p>
            <a:pPr algn="l"/>
            <a:r>
              <a:rPr lang="en-US" sz="3600" b="1" dirty="0" smtClean="0">
                <a:solidFill>
                  <a:schemeClr val="bg1"/>
                </a:solidFill>
                <a:effectLst>
                  <a:outerShdw blurRad="38100" dist="38100" dir="2700000" algn="tl">
                    <a:srgbClr val="000000">
                      <a:alpha val="43137"/>
                    </a:srgbClr>
                  </a:outerShdw>
                </a:effectLst>
              </a:rPr>
              <a:t>IDF criteria</a:t>
            </a:r>
            <a:endParaRPr lang="en-US" altLang="en-US" b="1" dirty="0" smtClean="0">
              <a:solidFill>
                <a:schemeClr val="bg1"/>
              </a:solidFill>
              <a:effectLst>
                <a:outerShdw blurRad="38100" dist="38100" dir="2700000" algn="tl">
                  <a:srgbClr val="000000">
                    <a:alpha val="43137"/>
                  </a:srgbClr>
                </a:outerShdw>
              </a:effectLst>
            </a:endParaRPr>
          </a:p>
        </p:txBody>
      </p:sp>
      <p:sp>
        <p:nvSpPr>
          <p:cNvPr id="28675" name="Text Box 3"/>
          <p:cNvSpPr txBox="1">
            <a:spLocks noChangeArrowheads="1"/>
          </p:cNvSpPr>
          <p:nvPr/>
        </p:nvSpPr>
        <p:spPr bwMode="auto">
          <a:xfrm>
            <a:off x="0" y="5622925"/>
            <a:ext cx="9144000" cy="1200329"/>
          </a:xfrm>
          <a:prstGeom prst="rect">
            <a:avLst/>
          </a:prstGeom>
          <a:noFill/>
          <a:ln w="28575">
            <a:noFill/>
            <a:miter lim="800000"/>
            <a:headEnd/>
            <a:tailEnd/>
          </a:ln>
        </p:spPr>
        <p:txBody>
          <a:bodyPr wrap="square">
            <a:spAutoFit/>
          </a:bodyPr>
          <a:lstStyle/>
          <a:p>
            <a:r>
              <a:rPr lang="en-US" altLang="en-US" b="1" dirty="0">
                <a:solidFill>
                  <a:schemeClr val="tx1"/>
                </a:solidFill>
                <a:latin typeface="Arial" pitchFamily="34" charset="0"/>
              </a:rPr>
              <a:t>*Diagnosis is established when </a:t>
            </a:r>
            <a:r>
              <a:rPr lang="en-US" altLang="en-US" b="1" dirty="0">
                <a:solidFill>
                  <a:schemeClr val="tx1"/>
                </a:solidFill>
                <a:latin typeface="Arial" pitchFamily="34" charset="0"/>
                <a:sym typeface="Symbol" pitchFamily="18" charset="2"/>
              </a:rPr>
              <a:t></a:t>
            </a:r>
            <a:r>
              <a:rPr lang="en-US" altLang="en-US" b="1" dirty="0">
                <a:solidFill>
                  <a:schemeClr val="tx1"/>
                </a:solidFill>
                <a:latin typeface="Arial" pitchFamily="34" charset="0"/>
              </a:rPr>
              <a:t>3 of these risk factors are present.</a:t>
            </a:r>
          </a:p>
          <a:p>
            <a:r>
              <a:rPr lang="en-US" altLang="en-US" b="1" baseline="30000" dirty="0">
                <a:solidFill>
                  <a:schemeClr val="tx1"/>
                </a:solidFill>
                <a:latin typeface="Arial" pitchFamily="34" charset="0"/>
              </a:rPr>
              <a:t>†</a:t>
            </a:r>
            <a:r>
              <a:rPr lang="en-US" altLang="en-US" b="1" dirty="0">
                <a:solidFill>
                  <a:schemeClr val="tx1"/>
                </a:solidFill>
                <a:latin typeface="Arial" pitchFamily="34" charset="0"/>
              </a:rPr>
              <a:t>Abdominal obesity is more highly correlated with metabolic risk factors than is </a:t>
            </a:r>
            <a:r>
              <a:rPr lang="en-US" altLang="en-US" b="1" dirty="0">
                <a:solidFill>
                  <a:schemeClr val="tx1"/>
                </a:solidFill>
                <a:latin typeface="Arial" pitchFamily="34" charset="0"/>
                <a:sym typeface="Symbol" pitchFamily="18" charset="2"/>
              </a:rPr>
              <a:t></a:t>
            </a:r>
            <a:r>
              <a:rPr lang="en-US" altLang="en-US" b="1" dirty="0">
                <a:solidFill>
                  <a:schemeClr val="tx1"/>
                </a:solidFill>
                <a:latin typeface="Arial" pitchFamily="34" charset="0"/>
              </a:rPr>
              <a:t>BMI</a:t>
            </a:r>
            <a:r>
              <a:rPr lang="en-US" altLang="en-US" b="1" dirty="0" smtClean="0">
                <a:solidFill>
                  <a:schemeClr val="tx1"/>
                </a:solidFill>
                <a:latin typeface="Arial" pitchFamily="34" charset="0"/>
              </a:rPr>
              <a:t>. </a:t>
            </a:r>
            <a:r>
              <a:rPr lang="en-US" altLang="en-US" b="1" baseline="30000" dirty="0" smtClean="0">
                <a:solidFill>
                  <a:schemeClr val="tx1"/>
                </a:solidFill>
                <a:latin typeface="Arial" pitchFamily="34" charset="0"/>
              </a:rPr>
              <a:t>‡</a:t>
            </a:r>
            <a:r>
              <a:rPr lang="en-US" altLang="en-US" b="1" dirty="0">
                <a:solidFill>
                  <a:schemeClr val="tx1"/>
                </a:solidFill>
                <a:latin typeface="Arial" pitchFamily="34" charset="0"/>
              </a:rPr>
              <a:t>Some men develop metabolic risk factors when circumference is only marginally  increased.</a:t>
            </a:r>
          </a:p>
        </p:txBody>
      </p:sp>
      <p:sp>
        <p:nvSpPr>
          <p:cNvPr id="28676" name="Text Box 4"/>
          <p:cNvSpPr txBox="1">
            <a:spLocks noChangeArrowheads="1"/>
          </p:cNvSpPr>
          <p:nvPr/>
        </p:nvSpPr>
        <p:spPr bwMode="auto">
          <a:xfrm>
            <a:off x="0" y="6765925"/>
            <a:ext cx="9144000" cy="304800"/>
          </a:xfrm>
          <a:prstGeom prst="rect">
            <a:avLst/>
          </a:prstGeom>
          <a:noFill/>
          <a:ln w="28575">
            <a:noFill/>
            <a:miter lim="800000"/>
            <a:headEnd/>
            <a:tailEnd/>
          </a:ln>
        </p:spPr>
        <p:txBody>
          <a:bodyPr>
            <a:spAutoFit/>
          </a:bodyPr>
          <a:lstStyle/>
          <a:p>
            <a:pPr>
              <a:spcBef>
                <a:spcPct val="50000"/>
              </a:spcBef>
            </a:pPr>
            <a:endParaRPr lang="en-US" altLang="en-US" sz="1400">
              <a:latin typeface="Arial" pitchFamily="34" charset="0"/>
            </a:endParaRPr>
          </a:p>
        </p:txBody>
      </p:sp>
      <p:grpSp>
        <p:nvGrpSpPr>
          <p:cNvPr id="2" name="Group 5"/>
          <p:cNvGrpSpPr>
            <a:grpSpLocks/>
          </p:cNvGrpSpPr>
          <p:nvPr/>
        </p:nvGrpSpPr>
        <p:grpSpPr bwMode="auto">
          <a:xfrm>
            <a:off x="457200" y="1752600"/>
            <a:ext cx="8297862" cy="3816350"/>
            <a:chOff x="360" y="673"/>
            <a:chExt cx="5880" cy="2500"/>
          </a:xfrm>
        </p:grpSpPr>
        <p:sp>
          <p:nvSpPr>
            <p:cNvPr id="28678" name="Rectangle 6"/>
            <p:cNvSpPr>
              <a:spLocks noChangeArrowheads="1"/>
            </p:cNvSpPr>
            <p:nvPr/>
          </p:nvSpPr>
          <p:spPr bwMode="auto">
            <a:xfrm>
              <a:off x="3300" y="2259"/>
              <a:ext cx="2940" cy="427"/>
            </a:xfrm>
            <a:prstGeom prst="rect">
              <a:avLst/>
            </a:prstGeom>
            <a:noFill/>
            <a:ln w="28575">
              <a:noFill/>
              <a:miter lim="800000"/>
              <a:headEnd/>
              <a:tailEnd/>
            </a:ln>
          </p:spPr>
          <p:txBody>
            <a:bodyPr tIns="0"/>
            <a:lstStyle/>
            <a:p>
              <a:pPr algn="ctr">
                <a:lnSpc>
                  <a:spcPct val="85000"/>
                </a:lnSpc>
                <a:spcBef>
                  <a:spcPct val="20000"/>
                </a:spcBef>
              </a:pPr>
              <a:r>
                <a:rPr lang="en-US" altLang="en-US" sz="2600" b="1">
                  <a:solidFill>
                    <a:schemeClr val="tx1"/>
                  </a:solidFill>
                </a:rPr>
                <a:t>&lt;40 mg/dL</a:t>
              </a:r>
              <a:br>
                <a:rPr lang="en-US" altLang="en-US" sz="2600" b="1">
                  <a:solidFill>
                    <a:schemeClr val="tx1"/>
                  </a:solidFill>
                </a:rPr>
              </a:br>
              <a:r>
                <a:rPr lang="en-US" altLang="en-US" sz="2600" b="1">
                  <a:solidFill>
                    <a:schemeClr val="tx1"/>
                  </a:solidFill>
                </a:rPr>
                <a:t>&lt;50 mg/dL </a:t>
              </a:r>
              <a:r>
                <a:rPr lang="en-US" altLang="en-US" b="1"/>
                <a:t>or Rx for </a:t>
              </a:r>
              <a:r>
                <a:rPr lang="en-US" altLang="en-US" b="1">
                  <a:cs typeface="Times New Roman" pitchFamily="18" charset="0"/>
                </a:rPr>
                <a:t>↓ HDL</a:t>
              </a:r>
            </a:p>
          </p:txBody>
        </p:sp>
        <p:sp>
          <p:nvSpPr>
            <p:cNvPr id="28679" name="Rectangle 7"/>
            <p:cNvSpPr>
              <a:spLocks noChangeArrowheads="1"/>
            </p:cNvSpPr>
            <p:nvPr/>
          </p:nvSpPr>
          <p:spPr bwMode="auto">
            <a:xfrm>
              <a:off x="360" y="2259"/>
              <a:ext cx="2940" cy="427"/>
            </a:xfrm>
            <a:prstGeom prst="rect">
              <a:avLst/>
            </a:prstGeom>
            <a:noFill/>
            <a:ln w="28575">
              <a:noFill/>
              <a:miter lim="800000"/>
              <a:headEnd/>
              <a:tailEnd/>
            </a:ln>
          </p:spPr>
          <p:txBody>
            <a:bodyPr tIns="0"/>
            <a:lstStyle/>
            <a:p>
              <a:pPr marL="171450">
                <a:lnSpc>
                  <a:spcPct val="85000"/>
                </a:lnSpc>
                <a:spcBef>
                  <a:spcPct val="20000"/>
                </a:spcBef>
              </a:pPr>
              <a:r>
                <a:rPr lang="en-US" altLang="en-US" sz="2600" b="1" dirty="0">
                  <a:solidFill>
                    <a:schemeClr val="tx1"/>
                  </a:solidFill>
                </a:rPr>
                <a:t>Men</a:t>
              </a:r>
              <a:br>
                <a:rPr lang="en-US" altLang="en-US" sz="2600" b="1" dirty="0">
                  <a:solidFill>
                    <a:schemeClr val="tx1"/>
                  </a:solidFill>
                </a:rPr>
              </a:br>
              <a:r>
                <a:rPr lang="en-US" altLang="en-US" sz="2600" b="1" dirty="0">
                  <a:solidFill>
                    <a:schemeClr val="tx1"/>
                  </a:solidFill>
                </a:rPr>
                <a:t>Women</a:t>
              </a:r>
            </a:p>
          </p:txBody>
        </p:sp>
        <p:sp>
          <p:nvSpPr>
            <p:cNvPr id="28680" name="Rectangle 8"/>
            <p:cNvSpPr>
              <a:spLocks noChangeArrowheads="1"/>
            </p:cNvSpPr>
            <p:nvPr/>
          </p:nvSpPr>
          <p:spPr bwMode="auto">
            <a:xfrm>
              <a:off x="3300" y="1344"/>
              <a:ext cx="2940" cy="428"/>
            </a:xfrm>
            <a:prstGeom prst="rect">
              <a:avLst/>
            </a:prstGeom>
            <a:noFill/>
            <a:ln w="28575">
              <a:noFill/>
              <a:miter lim="800000"/>
              <a:headEnd/>
              <a:tailEnd/>
            </a:ln>
          </p:spPr>
          <p:txBody>
            <a:bodyPr tIns="0"/>
            <a:lstStyle/>
            <a:p>
              <a:pPr algn="ctr">
                <a:lnSpc>
                  <a:spcPct val="85000"/>
                </a:lnSpc>
                <a:spcBef>
                  <a:spcPct val="20000"/>
                </a:spcBef>
              </a:pPr>
              <a:r>
                <a:rPr lang="en-US" altLang="en-US" sz="2600" b="1" u="sng" dirty="0" smtClean="0">
                  <a:solidFill>
                    <a:schemeClr val="tx1"/>
                  </a:solidFill>
                </a:rPr>
                <a:t>&gt;</a:t>
              </a:r>
              <a:r>
                <a:rPr lang="en-US" altLang="en-US" sz="2600" b="1" dirty="0" smtClean="0">
                  <a:solidFill>
                    <a:schemeClr val="tx1"/>
                  </a:solidFill>
                </a:rPr>
                <a:t>90 </a:t>
              </a:r>
              <a:r>
                <a:rPr lang="en-US" altLang="en-US" sz="2600" b="1" dirty="0">
                  <a:solidFill>
                    <a:schemeClr val="tx1"/>
                  </a:solidFill>
                </a:rPr>
                <a:t>cm </a:t>
              </a:r>
              <a:br>
                <a:rPr lang="en-US" altLang="en-US" sz="2600" b="1" dirty="0">
                  <a:solidFill>
                    <a:schemeClr val="tx1"/>
                  </a:solidFill>
                </a:rPr>
              </a:br>
              <a:r>
                <a:rPr lang="en-US" altLang="en-US" sz="2600" b="1" u="sng" dirty="0" smtClean="0">
                  <a:solidFill>
                    <a:schemeClr val="tx1"/>
                  </a:solidFill>
                </a:rPr>
                <a:t>&gt;</a:t>
              </a:r>
              <a:r>
                <a:rPr lang="en-US" altLang="en-US" sz="2600" b="1" dirty="0" smtClean="0">
                  <a:solidFill>
                    <a:schemeClr val="tx1"/>
                  </a:solidFill>
                </a:rPr>
                <a:t>80 cm</a:t>
              </a:r>
              <a:endParaRPr lang="en-US" altLang="en-US" sz="2600" b="1" dirty="0">
                <a:solidFill>
                  <a:schemeClr val="tx1"/>
                </a:solidFill>
              </a:endParaRPr>
            </a:p>
          </p:txBody>
        </p:sp>
        <p:sp>
          <p:nvSpPr>
            <p:cNvPr id="28681" name="Rectangle 9"/>
            <p:cNvSpPr>
              <a:spLocks noChangeArrowheads="1"/>
            </p:cNvSpPr>
            <p:nvPr/>
          </p:nvSpPr>
          <p:spPr bwMode="auto">
            <a:xfrm>
              <a:off x="360" y="1344"/>
              <a:ext cx="2940" cy="428"/>
            </a:xfrm>
            <a:prstGeom prst="rect">
              <a:avLst/>
            </a:prstGeom>
            <a:noFill/>
            <a:ln w="28575">
              <a:noFill/>
              <a:miter lim="800000"/>
              <a:headEnd/>
              <a:tailEnd/>
            </a:ln>
          </p:spPr>
          <p:txBody>
            <a:bodyPr tIns="0"/>
            <a:lstStyle/>
            <a:p>
              <a:pPr marL="171450">
                <a:lnSpc>
                  <a:spcPct val="85000"/>
                </a:lnSpc>
                <a:spcBef>
                  <a:spcPct val="20000"/>
                </a:spcBef>
              </a:pPr>
              <a:r>
                <a:rPr lang="en-US" altLang="en-US" sz="2600" b="1" dirty="0">
                  <a:solidFill>
                    <a:schemeClr val="tx1"/>
                  </a:solidFill>
                </a:rPr>
                <a:t>Men</a:t>
              </a:r>
              <a:br>
                <a:rPr lang="en-US" altLang="en-US" sz="2600" b="1" dirty="0">
                  <a:solidFill>
                    <a:schemeClr val="tx1"/>
                  </a:solidFill>
                </a:rPr>
              </a:br>
              <a:r>
                <a:rPr lang="en-US" altLang="en-US" sz="2600" b="1" dirty="0">
                  <a:solidFill>
                    <a:schemeClr val="tx1"/>
                  </a:solidFill>
                </a:rPr>
                <a:t>Women</a:t>
              </a:r>
            </a:p>
          </p:txBody>
        </p:sp>
        <p:sp>
          <p:nvSpPr>
            <p:cNvPr id="28682" name="Rectangle 10"/>
            <p:cNvSpPr>
              <a:spLocks noChangeArrowheads="1"/>
            </p:cNvSpPr>
            <p:nvPr/>
          </p:nvSpPr>
          <p:spPr bwMode="auto">
            <a:xfrm>
              <a:off x="3300" y="2930"/>
              <a:ext cx="2940" cy="243"/>
            </a:xfrm>
            <a:prstGeom prst="rect">
              <a:avLst/>
            </a:prstGeom>
            <a:noFill/>
            <a:ln w="28575">
              <a:noFill/>
              <a:miter lim="800000"/>
              <a:headEnd/>
              <a:tailEnd/>
            </a:ln>
          </p:spPr>
          <p:txBody>
            <a:bodyPr tIns="0"/>
            <a:lstStyle/>
            <a:p>
              <a:pPr algn="ctr">
                <a:lnSpc>
                  <a:spcPct val="85000"/>
                </a:lnSpc>
                <a:spcBef>
                  <a:spcPct val="20000"/>
                </a:spcBef>
              </a:pPr>
              <a:r>
                <a:rPr lang="en-US" altLang="en-US" sz="2600" b="1">
                  <a:sym typeface="Symbol" pitchFamily="18" charset="2"/>
                </a:rPr>
                <a:t>100 mg/dL </a:t>
              </a:r>
              <a:r>
                <a:rPr lang="en-US" altLang="en-US" b="1">
                  <a:sym typeface="Symbol" pitchFamily="18" charset="2"/>
                </a:rPr>
                <a:t>or Rx for </a:t>
              </a:r>
              <a:r>
                <a:rPr lang="en-US" altLang="en-US" b="1">
                  <a:cs typeface="Times New Roman" pitchFamily="18" charset="0"/>
                  <a:sym typeface="Symbol" pitchFamily="18" charset="2"/>
                </a:rPr>
                <a:t>↑ glucose</a:t>
              </a:r>
              <a:endParaRPr lang="en-US" altLang="en-US" b="1">
                <a:sym typeface="Symbol" pitchFamily="18" charset="2"/>
              </a:endParaRPr>
            </a:p>
          </p:txBody>
        </p:sp>
        <p:sp>
          <p:nvSpPr>
            <p:cNvPr id="28683" name="Rectangle 11"/>
            <p:cNvSpPr>
              <a:spLocks noChangeArrowheads="1"/>
            </p:cNvSpPr>
            <p:nvPr/>
          </p:nvSpPr>
          <p:spPr bwMode="auto">
            <a:xfrm>
              <a:off x="360" y="2930"/>
              <a:ext cx="2940" cy="243"/>
            </a:xfrm>
            <a:prstGeom prst="rect">
              <a:avLst/>
            </a:prstGeom>
            <a:noFill/>
            <a:ln w="28575">
              <a:noFill/>
              <a:miter lim="800000"/>
              <a:headEnd/>
              <a:tailEnd/>
            </a:ln>
          </p:spPr>
          <p:txBody>
            <a:bodyPr tIns="0"/>
            <a:lstStyle/>
            <a:p>
              <a:pPr>
                <a:lnSpc>
                  <a:spcPct val="85000"/>
                </a:lnSpc>
                <a:spcBef>
                  <a:spcPct val="20000"/>
                </a:spcBef>
              </a:pPr>
              <a:r>
                <a:rPr lang="en-US" altLang="en-US" sz="2600" b="1">
                  <a:solidFill>
                    <a:schemeClr val="tx1"/>
                  </a:solidFill>
                </a:rPr>
                <a:t>Fasting glucose</a:t>
              </a:r>
            </a:p>
          </p:txBody>
        </p:sp>
        <p:sp>
          <p:nvSpPr>
            <p:cNvPr id="28684" name="Rectangle 12"/>
            <p:cNvSpPr>
              <a:spLocks noChangeArrowheads="1"/>
            </p:cNvSpPr>
            <p:nvPr/>
          </p:nvSpPr>
          <p:spPr bwMode="auto">
            <a:xfrm>
              <a:off x="3300" y="2686"/>
              <a:ext cx="2940" cy="244"/>
            </a:xfrm>
            <a:prstGeom prst="rect">
              <a:avLst/>
            </a:prstGeom>
            <a:noFill/>
            <a:ln w="28575">
              <a:noFill/>
              <a:miter lim="800000"/>
              <a:headEnd/>
              <a:tailEnd/>
            </a:ln>
          </p:spPr>
          <p:txBody>
            <a:bodyPr tIns="0"/>
            <a:lstStyle/>
            <a:p>
              <a:pPr algn="ctr">
                <a:lnSpc>
                  <a:spcPct val="85000"/>
                </a:lnSpc>
                <a:spcBef>
                  <a:spcPct val="20000"/>
                </a:spcBef>
              </a:pPr>
              <a:r>
                <a:rPr lang="en-US" altLang="en-US" sz="2600" b="1">
                  <a:solidFill>
                    <a:schemeClr val="tx1"/>
                  </a:solidFill>
                  <a:sym typeface="Symbol" pitchFamily="18" charset="2"/>
                </a:rPr>
                <a:t></a:t>
              </a:r>
              <a:r>
                <a:rPr lang="en-US" altLang="en-US" sz="2600" b="1">
                  <a:solidFill>
                    <a:schemeClr val="tx1"/>
                  </a:solidFill>
                </a:rPr>
                <a:t>130/</a:t>
              </a:r>
              <a:r>
                <a:rPr lang="en-US" altLang="en-US" sz="2600" b="1">
                  <a:solidFill>
                    <a:schemeClr val="tx1"/>
                  </a:solidFill>
                  <a:sym typeface="Symbol" pitchFamily="18" charset="2"/>
                </a:rPr>
                <a:t>85 mm Hg </a:t>
              </a:r>
              <a:r>
                <a:rPr lang="en-US" altLang="en-US" b="1">
                  <a:sym typeface="Symbol" pitchFamily="18" charset="2"/>
                </a:rPr>
                <a:t>or on HTN Rx</a:t>
              </a:r>
            </a:p>
          </p:txBody>
        </p:sp>
        <p:sp>
          <p:nvSpPr>
            <p:cNvPr id="28685" name="Rectangle 13"/>
            <p:cNvSpPr>
              <a:spLocks noChangeArrowheads="1"/>
            </p:cNvSpPr>
            <p:nvPr/>
          </p:nvSpPr>
          <p:spPr bwMode="auto">
            <a:xfrm>
              <a:off x="360" y="2686"/>
              <a:ext cx="2940" cy="244"/>
            </a:xfrm>
            <a:prstGeom prst="rect">
              <a:avLst/>
            </a:prstGeom>
            <a:noFill/>
            <a:ln w="28575">
              <a:noFill/>
              <a:miter lim="800000"/>
              <a:headEnd/>
              <a:tailEnd/>
            </a:ln>
          </p:spPr>
          <p:txBody>
            <a:bodyPr tIns="0"/>
            <a:lstStyle/>
            <a:p>
              <a:pPr>
                <a:lnSpc>
                  <a:spcPct val="85000"/>
                </a:lnSpc>
                <a:spcBef>
                  <a:spcPct val="20000"/>
                </a:spcBef>
              </a:pPr>
              <a:r>
                <a:rPr lang="en-US" altLang="en-US" sz="2600" b="1">
                  <a:solidFill>
                    <a:schemeClr val="tx1"/>
                  </a:solidFill>
                </a:rPr>
                <a:t>Blood pressure</a:t>
              </a:r>
            </a:p>
          </p:txBody>
        </p:sp>
        <p:sp>
          <p:nvSpPr>
            <p:cNvPr id="28686" name="Rectangle 14"/>
            <p:cNvSpPr>
              <a:spLocks noChangeArrowheads="1"/>
            </p:cNvSpPr>
            <p:nvPr/>
          </p:nvSpPr>
          <p:spPr bwMode="auto">
            <a:xfrm>
              <a:off x="3300" y="2015"/>
              <a:ext cx="2940" cy="244"/>
            </a:xfrm>
            <a:prstGeom prst="rect">
              <a:avLst/>
            </a:prstGeom>
            <a:noFill/>
            <a:ln w="28575">
              <a:noFill/>
              <a:miter lim="800000"/>
              <a:headEnd/>
              <a:tailEnd/>
            </a:ln>
          </p:spPr>
          <p:txBody>
            <a:bodyPr tIns="0"/>
            <a:lstStyle/>
            <a:p>
              <a:pPr algn="ctr">
                <a:lnSpc>
                  <a:spcPct val="85000"/>
                </a:lnSpc>
                <a:spcBef>
                  <a:spcPct val="20000"/>
                </a:spcBef>
              </a:pPr>
              <a:endParaRPr lang="en-US" altLang="en-US" sz="2600" b="1">
                <a:solidFill>
                  <a:schemeClr val="tx1"/>
                </a:solidFill>
              </a:endParaRPr>
            </a:p>
          </p:txBody>
        </p:sp>
        <p:sp>
          <p:nvSpPr>
            <p:cNvPr id="28687" name="Rectangle 15"/>
            <p:cNvSpPr>
              <a:spLocks noChangeArrowheads="1"/>
            </p:cNvSpPr>
            <p:nvPr/>
          </p:nvSpPr>
          <p:spPr bwMode="auto">
            <a:xfrm>
              <a:off x="360" y="2015"/>
              <a:ext cx="2940" cy="244"/>
            </a:xfrm>
            <a:prstGeom prst="rect">
              <a:avLst/>
            </a:prstGeom>
            <a:noFill/>
            <a:ln w="28575">
              <a:noFill/>
              <a:miter lim="800000"/>
              <a:headEnd/>
              <a:tailEnd/>
            </a:ln>
          </p:spPr>
          <p:txBody>
            <a:bodyPr tIns="0"/>
            <a:lstStyle/>
            <a:p>
              <a:pPr>
                <a:lnSpc>
                  <a:spcPct val="85000"/>
                </a:lnSpc>
                <a:spcBef>
                  <a:spcPct val="20000"/>
                </a:spcBef>
              </a:pPr>
              <a:r>
                <a:rPr lang="en-US" altLang="en-US" sz="2600" b="1">
                  <a:solidFill>
                    <a:schemeClr val="tx1"/>
                  </a:solidFill>
                </a:rPr>
                <a:t>HDL-C</a:t>
              </a:r>
            </a:p>
          </p:txBody>
        </p:sp>
        <p:sp>
          <p:nvSpPr>
            <p:cNvPr id="28688" name="Rectangle 16"/>
            <p:cNvSpPr>
              <a:spLocks noChangeArrowheads="1"/>
            </p:cNvSpPr>
            <p:nvPr/>
          </p:nvSpPr>
          <p:spPr bwMode="auto">
            <a:xfrm>
              <a:off x="3300" y="1772"/>
              <a:ext cx="2940" cy="243"/>
            </a:xfrm>
            <a:prstGeom prst="rect">
              <a:avLst/>
            </a:prstGeom>
            <a:noFill/>
            <a:ln w="28575">
              <a:noFill/>
              <a:miter lim="800000"/>
              <a:headEnd/>
              <a:tailEnd/>
            </a:ln>
          </p:spPr>
          <p:txBody>
            <a:bodyPr tIns="0"/>
            <a:lstStyle/>
            <a:p>
              <a:pPr algn="ctr">
                <a:lnSpc>
                  <a:spcPct val="85000"/>
                </a:lnSpc>
                <a:spcBef>
                  <a:spcPct val="20000"/>
                </a:spcBef>
              </a:pPr>
              <a:r>
                <a:rPr lang="en-US" altLang="en-US" sz="2600" b="1">
                  <a:solidFill>
                    <a:schemeClr val="tx1"/>
                  </a:solidFill>
                  <a:sym typeface="Symbol" pitchFamily="18" charset="2"/>
                </a:rPr>
                <a:t>150 mg/dL </a:t>
              </a:r>
              <a:r>
                <a:rPr lang="en-US" altLang="en-US" b="1">
                  <a:sym typeface="Symbol" pitchFamily="18" charset="2"/>
                </a:rPr>
                <a:t>or Rx for </a:t>
              </a:r>
              <a:r>
                <a:rPr lang="en-US" altLang="en-US" b="1">
                  <a:cs typeface="Times New Roman" pitchFamily="18" charset="0"/>
                  <a:sym typeface="Symbol" pitchFamily="18" charset="2"/>
                </a:rPr>
                <a:t>↑ TG</a:t>
              </a:r>
              <a:endParaRPr lang="en-US" altLang="en-US" b="1">
                <a:cs typeface="Times New Roman" pitchFamily="18" charset="0"/>
              </a:endParaRPr>
            </a:p>
          </p:txBody>
        </p:sp>
        <p:sp>
          <p:nvSpPr>
            <p:cNvPr id="28689" name="Rectangle 17"/>
            <p:cNvSpPr>
              <a:spLocks noChangeArrowheads="1"/>
            </p:cNvSpPr>
            <p:nvPr/>
          </p:nvSpPr>
          <p:spPr bwMode="auto">
            <a:xfrm>
              <a:off x="360" y="1772"/>
              <a:ext cx="2940" cy="243"/>
            </a:xfrm>
            <a:prstGeom prst="rect">
              <a:avLst/>
            </a:prstGeom>
            <a:noFill/>
            <a:ln w="28575">
              <a:noFill/>
              <a:miter lim="800000"/>
              <a:headEnd/>
              <a:tailEnd/>
            </a:ln>
          </p:spPr>
          <p:txBody>
            <a:bodyPr tIns="0"/>
            <a:lstStyle/>
            <a:p>
              <a:pPr>
                <a:lnSpc>
                  <a:spcPct val="85000"/>
                </a:lnSpc>
                <a:spcBef>
                  <a:spcPct val="20000"/>
                </a:spcBef>
              </a:pPr>
              <a:r>
                <a:rPr lang="en-US" altLang="en-US" sz="2600" b="1" dirty="0">
                  <a:solidFill>
                    <a:schemeClr val="tx1"/>
                  </a:solidFill>
                </a:rPr>
                <a:t>TG</a:t>
              </a:r>
            </a:p>
          </p:txBody>
        </p:sp>
        <p:sp>
          <p:nvSpPr>
            <p:cNvPr id="28690" name="Rectangle 18"/>
            <p:cNvSpPr>
              <a:spLocks noChangeArrowheads="1"/>
            </p:cNvSpPr>
            <p:nvPr/>
          </p:nvSpPr>
          <p:spPr bwMode="auto">
            <a:xfrm>
              <a:off x="3300" y="916"/>
              <a:ext cx="2940" cy="428"/>
            </a:xfrm>
            <a:prstGeom prst="rect">
              <a:avLst/>
            </a:prstGeom>
            <a:noFill/>
            <a:ln w="28575">
              <a:noFill/>
              <a:miter lim="800000"/>
              <a:headEnd/>
              <a:tailEnd/>
            </a:ln>
          </p:spPr>
          <p:txBody>
            <a:bodyPr tIns="0"/>
            <a:lstStyle/>
            <a:p>
              <a:pPr algn="ctr">
                <a:lnSpc>
                  <a:spcPct val="85000"/>
                </a:lnSpc>
                <a:spcBef>
                  <a:spcPct val="20000"/>
                </a:spcBef>
              </a:pPr>
              <a:endParaRPr lang="en-US" altLang="en-US" sz="2600" b="1">
                <a:solidFill>
                  <a:schemeClr val="tx1"/>
                </a:solidFill>
              </a:endParaRPr>
            </a:p>
          </p:txBody>
        </p:sp>
        <p:sp>
          <p:nvSpPr>
            <p:cNvPr id="28691" name="Rectangle 19"/>
            <p:cNvSpPr>
              <a:spLocks noChangeArrowheads="1"/>
            </p:cNvSpPr>
            <p:nvPr/>
          </p:nvSpPr>
          <p:spPr bwMode="auto">
            <a:xfrm>
              <a:off x="360" y="916"/>
              <a:ext cx="2940" cy="428"/>
            </a:xfrm>
            <a:prstGeom prst="rect">
              <a:avLst/>
            </a:prstGeom>
            <a:noFill/>
            <a:ln w="28575">
              <a:noFill/>
              <a:miter lim="800000"/>
              <a:headEnd/>
              <a:tailEnd/>
            </a:ln>
          </p:spPr>
          <p:txBody>
            <a:bodyPr tIns="0"/>
            <a:lstStyle/>
            <a:p>
              <a:pPr>
                <a:lnSpc>
                  <a:spcPct val="85000"/>
                </a:lnSpc>
                <a:spcBef>
                  <a:spcPct val="20000"/>
                </a:spcBef>
              </a:pPr>
              <a:r>
                <a:rPr lang="en-US" altLang="en-US" sz="2600" b="1" dirty="0">
                  <a:solidFill>
                    <a:schemeClr val="tx1"/>
                  </a:solidFill>
                </a:rPr>
                <a:t>Abdominal obesity</a:t>
              </a:r>
              <a:r>
                <a:rPr lang="en-US" altLang="en-US" sz="2600" b="1" baseline="30000" dirty="0">
                  <a:solidFill>
                    <a:schemeClr val="tx1"/>
                  </a:solidFill>
                </a:rPr>
                <a:t>†</a:t>
              </a:r>
              <a:r>
                <a:rPr lang="en-US" altLang="en-US" sz="2600" b="1" dirty="0">
                  <a:solidFill>
                    <a:schemeClr val="tx1"/>
                  </a:solidFill>
                </a:rPr>
                <a:t> </a:t>
              </a:r>
              <a:br>
                <a:rPr lang="en-US" altLang="en-US" sz="2600" b="1" dirty="0">
                  <a:solidFill>
                    <a:schemeClr val="tx1"/>
                  </a:solidFill>
                </a:rPr>
              </a:br>
              <a:r>
                <a:rPr lang="en-US" altLang="en-US" sz="2600" b="1" dirty="0">
                  <a:solidFill>
                    <a:schemeClr val="tx1"/>
                  </a:solidFill>
                </a:rPr>
                <a:t>(Waist </a:t>
              </a:r>
              <a:r>
                <a:rPr lang="en-US" altLang="en-US" sz="2600" b="1" dirty="0" smtClean="0">
                  <a:solidFill>
                    <a:schemeClr val="tx1"/>
                  </a:solidFill>
                </a:rPr>
                <a:t>circumference</a:t>
              </a:r>
              <a:r>
                <a:rPr lang="en-US" altLang="en-US" sz="2600" b="1" baseline="30000" dirty="0">
                  <a:solidFill>
                    <a:schemeClr val="tx1"/>
                  </a:solidFill>
                </a:rPr>
                <a:t>‡</a:t>
              </a:r>
              <a:r>
                <a:rPr lang="en-US" altLang="en-US" sz="2600" b="1" dirty="0">
                  <a:solidFill>
                    <a:schemeClr val="tx1"/>
                  </a:solidFill>
                </a:rPr>
                <a:t>)</a:t>
              </a:r>
            </a:p>
          </p:txBody>
        </p:sp>
        <p:sp>
          <p:nvSpPr>
            <p:cNvPr id="28692" name="Rectangle 20"/>
            <p:cNvSpPr>
              <a:spLocks noChangeArrowheads="1"/>
            </p:cNvSpPr>
            <p:nvPr/>
          </p:nvSpPr>
          <p:spPr bwMode="auto">
            <a:xfrm>
              <a:off x="3300" y="673"/>
              <a:ext cx="2940" cy="243"/>
            </a:xfrm>
            <a:prstGeom prst="rect">
              <a:avLst/>
            </a:prstGeom>
            <a:noFill/>
            <a:ln w="28575">
              <a:noFill/>
              <a:miter lim="800000"/>
              <a:headEnd/>
              <a:tailEnd/>
            </a:ln>
          </p:spPr>
          <p:txBody>
            <a:bodyPr tIns="0"/>
            <a:lstStyle/>
            <a:p>
              <a:pPr algn="ctr">
                <a:lnSpc>
                  <a:spcPct val="85000"/>
                </a:lnSpc>
                <a:spcBef>
                  <a:spcPct val="20000"/>
                </a:spcBef>
              </a:pPr>
              <a:r>
                <a:rPr lang="en-US" altLang="en-US" sz="2600" b="1">
                  <a:solidFill>
                    <a:srgbClr val="FFCC00"/>
                  </a:solidFill>
                </a:rPr>
                <a:t>Defining Level</a:t>
              </a:r>
            </a:p>
          </p:txBody>
        </p:sp>
        <p:sp>
          <p:nvSpPr>
            <p:cNvPr id="28693" name="Rectangle 21"/>
            <p:cNvSpPr>
              <a:spLocks noChangeArrowheads="1"/>
            </p:cNvSpPr>
            <p:nvPr/>
          </p:nvSpPr>
          <p:spPr bwMode="auto">
            <a:xfrm>
              <a:off x="360" y="673"/>
              <a:ext cx="2940" cy="243"/>
            </a:xfrm>
            <a:prstGeom prst="rect">
              <a:avLst/>
            </a:prstGeom>
            <a:noFill/>
            <a:ln w="28575">
              <a:noFill/>
              <a:miter lim="800000"/>
              <a:headEnd/>
              <a:tailEnd/>
            </a:ln>
          </p:spPr>
          <p:txBody>
            <a:bodyPr tIns="0"/>
            <a:lstStyle/>
            <a:p>
              <a:pPr>
                <a:lnSpc>
                  <a:spcPct val="85000"/>
                </a:lnSpc>
                <a:spcBef>
                  <a:spcPct val="20000"/>
                </a:spcBef>
              </a:pPr>
              <a:r>
                <a:rPr lang="en-US" altLang="en-US" sz="2600" b="1">
                  <a:solidFill>
                    <a:srgbClr val="FFCC00"/>
                  </a:solidFill>
                </a:rPr>
                <a:t>Risk Factor</a:t>
              </a:r>
            </a:p>
          </p:txBody>
        </p:sp>
        <p:sp>
          <p:nvSpPr>
            <p:cNvPr id="28694" name="Line 22"/>
            <p:cNvSpPr>
              <a:spLocks noChangeShapeType="1"/>
            </p:cNvSpPr>
            <p:nvPr/>
          </p:nvSpPr>
          <p:spPr bwMode="auto">
            <a:xfrm>
              <a:off x="360" y="673"/>
              <a:ext cx="5880" cy="0"/>
            </a:xfrm>
            <a:prstGeom prst="line">
              <a:avLst/>
            </a:prstGeom>
            <a:noFill/>
            <a:ln w="28575">
              <a:solidFill>
                <a:srgbClr val="FFCC00"/>
              </a:solidFill>
              <a:round/>
              <a:headEnd/>
              <a:tailEnd/>
            </a:ln>
          </p:spPr>
          <p:txBody>
            <a:bodyPr tIns="0" anchor="ctr">
              <a:spAutoFit/>
            </a:bodyPr>
            <a:lstStyle/>
            <a:p>
              <a:endParaRPr lang="en-IN"/>
            </a:p>
          </p:txBody>
        </p:sp>
        <p:sp>
          <p:nvSpPr>
            <p:cNvPr id="28695" name="Line 23"/>
            <p:cNvSpPr>
              <a:spLocks noChangeShapeType="1"/>
            </p:cNvSpPr>
            <p:nvPr/>
          </p:nvSpPr>
          <p:spPr bwMode="auto">
            <a:xfrm>
              <a:off x="360" y="3173"/>
              <a:ext cx="5880" cy="0"/>
            </a:xfrm>
            <a:prstGeom prst="line">
              <a:avLst/>
            </a:prstGeom>
            <a:noFill/>
            <a:ln w="28575">
              <a:solidFill>
                <a:srgbClr val="FFCC00"/>
              </a:solidFill>
              <a:round/>
              <a:headEnd/>
              <a:tailEnd/>
            </a:ln>
          </p:spPr>
          <p:txBody>
            <a:bodyPr tIns="0" anchor="ctr">
              <a:spAutoFit/>
            </a:bodyPr>
            <a:lstStyle/>
            <a:p>
              <a:endParaRPr lang="en-IN"/>
            </a:p>
          </p:txBody>
        </p:sp>
        <p:sp>
          <p:nvSpPr>
            <p:cNvPr id="28696" name="Line 24"/>
            <p:cNvSpPr>
              <a:spLocks noChangeShapeType="1"/>
            </p:cNvSpPr>
            <p:nvPr/>
          </p:nvSpPr>
          <p:spPr bwMode="auto">
            <a:xfrm>
              <a:off x="360" y="673"/>
              <a:ext cx="0" cy="243"/>
            </a:xfrm>
            <a:prstGeom prst="line">
              <a:avLst/>
            </a:prstGeom>
            <a:noFill/>
            <a:ln w="28575" cap="sq">
              <a:noFill/>
              <a:round/>
              <a:headEnd/>
              <a:tailEnd/>
            </a:ln>
          </p:spPr>
          <p:txBody>
            <a:bodyPr tIns="0" anchor="ctr">
              <a:spAutoFit/>
            </a:bodyPr>
            <a:lstStyle/>
            <a:p>
              <a:endParaRPr lang="en-IN"/>
            </a:p>
          </p:txBody>
        </p:sp>
        <p:sp>
          <p:nvSpPr>
            <p:cNvPr id="28697" name="Line 25"/>
            <p:cNvSpPr>
              <a:spLocks noChangeShapeType="1"/>
            </p:cNvSpPr>
            <p:nvPr/>
          </p:nvSpPr>
          <p:spPr bwMode="auto">
            <a:xfrm>
              <a:off x="6240" y="673"/>
              <a:ext cx="0" cy="243"/>
            </a:xfrm>
            <a:prstGeom prst="line">
              <a:avLst/>
            </a:prstGeom>
            <a:noFill/>
            <a:ln w="28575" cap="sq">
              <a:noFill/>
              <a:round/>
              <a:headEnd/>
              <a:tailEnd/>
            </a:ln>
          </p:spPr>
          <p:txBody>
            <a:bodyPr tIns="0" anchor="ctr">
              <a:spAutoFit/>
            </a:bodyPr>
            <a:lstStyle/>
            <a:p>
              <a:endParaRPr lang="en-IN"/>
            </a:p>
          </p:txBody>
        </p:sp>
        <p:sp>
          <p:nvSpPr>
            <p:cNvPr id="28698" name="Line 26"/>
            <p:cNvSpPr>
              <a:spLocks noChangeShapeType="1"/>
            </p:cNvSpPr>
            <p:nvPr/>
          </p:nvSpPr>
          <p:spPr bwMode="auto">
            <a:xfrm>
              <a:off x="360" y="916"/>
              <a:ext cx="0" cy="428"/>
            </a:xfrm>
            <a:prstGeom prst="line">
              <a:avLst/>
            </a:prstGeom>
            <a:noFill/>
            <a:ln w="28575" cap="sq">
              <a:noFill/>
              <a:round/>
              <a:headEnd/>
              <a:tailEnd/>
            </a:ln>
          </p:spPr>
          <p:txBody>
            <a:bodyPr tIns="0" anchor="ctr">
              <a:spAutoFit/>
            </a:bodyPr>
            <a:lstStyle/>
            <a:p>
              <a:endParaRPr lang="en-IN"/>
            </a:p>
          </p:txBody>
        </p:sp>
        <p:sp>
          <p:nvSpPr>
            <p:cNvPr id="28699" name="Line 27"/>
            <p:cNvSpPr>
              <a:spLocks noChangeShapeType="1"/>
            </p:cNvSpPr>
            <p:nvPr/>
          </p:nvSpPr>
          <p:spPr bwMode="auto">
            <a:xfrm>
              <a:off x="6240" y="916"/>
              <a:ext cx="0" cy="428"/>
            </a:xfrm>
            <a:prstGeom prst="line">
              <a:avLst/>
            </a:prstGeom>
            <a:noFill/>
            <a:ln w="28575" cap="sq">
              <a:noFill/>
              <a:round/>
              <a:headEnd/>
              <a:tailEnd/>
            </a:ln>
          </p:spPr>
          <p:txBody>
            <a:bodyPr tIns="0" anchor="ctr">
              <a:spAutoFit/>
            </a:bodyPr>
            <a:lstStyle/>
            <a:p>
              <a:endParaRPr lang="en-IN"/>
            </a:p>
          </p:txBody>
        </p:sp>
        <p:sp>
          <p:nvSpPr>
            <p:cNvPr id="28700" name="Line 28"/>
            <p:cNvSpPr>
              <a:spLocks noChangeShapeType="1"/>
            </p:cNvSpPr>
            <p:nvPr/>
          </p:nvSpPr>
          <p:spPr bwMode="auto">
            <a:xfrm>
              <a:off x="360" y="1344"/>
              <a:ext cx="0" cy="428"/>
            </a:xfrm>
            <a:prstGeom prst="line">
              <a:avLst/>
            </a:prstGeom>
            <a:noFill/>
            <a:ln w="28575" cap="sq">
              <a:noFill/>
              <a:round/>
              <a:headEnd/>
              <a:tailEnd/>
            </a:ln>
          </p:spPr>
          <p:txBody>
            <a:bodyPr tIns="0" anchor="ctr">
              <a:spAutoFit/>
            </a:bodyPr>
            <a:lstStyle/>
            <a:p>
              <a:endParaRPr lang="en-IN"/>
            </a:p>
          </p:txBody>
        </p:sp>
        <p:sp>
          <p:nvSpPr>
            <p:cNvPr id="28701" name="Line 29"/>
            <p:cNvSpPr>
              <a:spLocks noChangeShapeType="1"/>
            </p:cNvSpPr>
            <p:nvPr/>
          </p:nvSpPr>
          <p:spPr bwMode="auto">
            <a:xfrm>
              <a:off x="6240" y="1344"/>
              <a:ext cx="0" cy="428"/>
            </a:xfrm>
            <a:prstGeom prst="line">
              <a:avLst/>
            </a:prstGeom>
            <a:noFill/>
            <a:ln w="28575" cap="sq">
              <a:noFill/>
              <a:round/>
              <a:headEnd/>
              <a:tailEnd/>
            </a:ln>
          </p:spPr>
          <p:txBody>
            <a:bodyPr tIns="0" anchor="ctr">
              <a:spAutoFit/>
            </a:bodyPr>
            <a:lstStyle/>
            <a:p>
              <a:endParaRPr lang="en-IN"/>
            </a:p>
          </p:txBody>
        </p:sp>
        <p:sp>
          <p:nvSpPr>
            <p:cNvPr id="28702" name="Line 30"/>
            <p:cNvSpPr>
              <a:spLocks noChangeShapeType="1"/>
            </p:cNvSpPr>
            <p:nvPr/>
          </p:nvSpPr>
          <p:spPr bwMode="auto">
            <a:xfrm>
              <a:off x="360" y="1772"/>
              <a:ext cx="0" cy="243"/>
            </a:xfrm>
            <a:prstGeom prst="line">
              <a:avLst/>
            </a:prstGeom>
            <a:noFill/>
            <a:ln w="28575" cap="sq">
              <a:noFill/>
              <a:round/>
              <a:headEnd/>
              <a:tailEnd/>
            </a:ln>
          </p:spPr>
          <p:txBody>
            <a:bodyPr tIns="0" anchor="ctr">
              <a:spAutoFit/>
            </a:bodyPr>
            <a:lstStyle/>
            <a:p>
              <a:endParaRPr lang="en-IN"/>
            </a:p>
          </p:txBody>
        </p:sp>
        <p:sp>
          <p:nvSpPr>
            <p:cNvPr id="28703" name="Line 31"/>
            <p:cNvSpPr>
              <a:spLocks noChangeShapeType="1"/>
            </p:cNvSpPr>
            <p:nvPr/>
          </p:nvSpPr>
          <p:spPr bwMode="auto">
            <a:xfrm>
              <a:off x="6240" y="1772"/>
              <a:ext cx="0" cy="243"/>
            </a:xfrm>
            <a:prstGeom prst="line">
              <a:avLst/>
            </a:prstGeom>
            <a:noFill/>
            <a:ln w="28575" cap="sq">
              <a:noFill/>
              <a:round/>
              <a:headEnd/>
              <a:tailEnd/>
            </a:ln>
          </p:spPr>
          <p:txBody>
            <a:bodyPr tIns="0" anchor="ctr">
              <a:spAutoFit/>
            </a:bodyPr>
            <a:lstStyle/>
            <a:p>
              <a:endParaRPr lang="en-IN"/>
            </a:p>
          </p:txBody>
        </p:sp>
        <p:sp>
          <p:nvSpPr>
            <p:cNvPr id="28704" name="Line 32"/>
            <p:cNvSpPr>
              <a:spLocks noChangeShapeType="1"/>
            </p:cNvSpPr>
            <p:nvPr/>
          </p:nvSpPr>
          <p:spPr bwMode="auto">
            <a:xfrm>
              <a:off x="360" y="2015"/>
              <a:ext cx="0" cy="244"/>
            </a:xfrm>
            <a:prstGeom prst="line">
              <a:avLst/>
            </a:prstGeom>
            <a:noFill/>
            <a:ln w="28575" cap="sq">
              <a:noFill/>
              <a:round/>
              <a:headEnd/>
              <a:tailEnd/>
            </a:ln>
          </p:spPr>
          <p:txBody>
            <a:bodyPr tIns="0" anchor="ctr">
              <a:spAutoFit/>
            </a:bodyPr>
            <a:lstStyle/>
            <a:p>
              <a:endParaRPr lang="en-IN"/>
            </a:p>
          </p:txBody>
        </p:sp>
        <p:sp>
          <p:nvSpPr>
            <p:cNvPr id="28705" name="Line 33"/>
            <p:cNvSpPr>
              <a:spLocks noChangeShapeType="1"/>
            </p:cNvSpPr>
            <p:nvPr/>
          </p:nvSpPr>
          <p:spPr bwMode="auto">
            <a:xfrm>
              <a:off x="6240" y="2015"/>
              <a:ext cx="0" cy="244"/>
            </a:xfrm>
            <a:prstGeom prst="line">
              <a:avLst/>
            </a:prstGeom>
            <a:noFill/>
            <a:ln w="28575" cap="sq">
              <a:noFill/>
              <a:round/>
              <a:headEnd/>
              <a:tailEnd/>
            </a:ln>
          </p:spPr>
          <p:txBody>
            <a:bodyPr tIns="0" anchor="ctr">
              <a:spAutoFit/>
            </a:bodyPr>
            <a:lstStyle/>
            <a:p>
              <a:endParaRPr lang="en-IN"/>
            </a:p>
          </p:txBody>
        </p:sp>
        <p:sp>
          <p:nvSpPr>
            <p:cNvPr id="28706" name="Line 34"/>
            <p:cNvSpPr>
              <a:spLocks noChangeShapeType="1"/>
            </p:cNvSpPr>
            <p:nvPr/>
          </p:nvSpPr>
          <p:spPr bwMode="auto">
            <a:xfrm>
              <a:off x="360" y="2259"/>
              <a:ext cx="0" cy="427"/>
            </a:xfrm>
            <a:prstGeom prst="line">
              <a:avLst/>
            </a:prstGeom>
            <a:noFill/>
            <a:ln w="28575" cap="sq">
              <a:noFill/>
              <a:round/>
              <a:headEnd/>
              <a:tailEnd/>
            </a:ln>
          </p:spPr>
          <p:txBody>
            <a:bodyPr tIns="0" anchor="ctr">
              <a:spAutoFit/>
            </a:bodyPr>
            <a:lstStyle/>
            <a:p>
              <a:endParaRPr lang="en-IN"/>
            </a:p>
          </p:txBody>
        </p:sp>
        <p:sp>
          <p:nvSpPr>
            <p:cNvPr id="28707" name="Line 35"/>
            <p:cNvSpPr>
              <a:spLocks noChangeShapeType="1"/>
            </p:cNvSpPr>
            <p:nvPr/>
          </p:nvSpPr>
          <p:spPr bwMode="auto">
            <a:xfrm>
              <a:off x="6240" y="2259"/>
              <a:ext cx="0" cy="427"/>
            </a:xfrm>
            <a:prstGeom prst="line">
              <a:avLst/>
            </a:prstGeom>
            <a:noFill/>
            <a:ln w="28575" cap="sq">
              <a:noFill/>
              <a:round/>
              <a:headEnd/>
              <a:tailEnd/>
            </a:ln>
          </p:spPr>
          <p:txBody>
            <a:bodyPr tIns="0" anchor="ctr">
              <a:spAutoFit/>
            </a:bodyPr>
            <a:lstStyle/>
            <a:p>
              <a:endParaRPr lang="en-IN"/>
            </a:p>
          </p:txBody>
        </p:sp>
        <p:sp>
          <p:nvSpPr>
            <p:cNvPr id="28708" name="Line 36"/>
            <p:cNvSpPr>
              <a:spLocks noChangeShapeType="1"/>
            </p:cNvSpPr>
            <p:nvPr/>
          </p:nvSpPr>
          <p:spPr bwMode="auto">
            <a:xfrm>
              <a:off x="360" y="2686"/>
              <a:ext cx="0" cy="244"/>
            </a:xfrm>
            <a:prstGeom prst="line">
              <a:avLst/>
            </a:prstGeom>
            <a:noFill/>
            <a:ln w="28575" cap="sq">
              <a:noFill/>
              <a:round/>
              <a:headEnd/>
              <a:tailEnd/>
            </a:ln>
          </p:spPr>
          <p:txBody>
            <a:bodyPr tIns="0" anchor="ctr">
              <a:spAutoFit/>
            </a:bodyPr>
            <a:lstStyle/>
            <a:p>
              <a:endParaRPr lang="en-IN"/>
            </a:p>
          </p:txBody>
        </p:sp>
        <p:sp>
          <p:nvSpPr>
            <p:cNvPr id="28709" name="Line 37"/>
            <p:cNvSpPr>
              <a:spLocks noChangeShapeType="1"/>
            </p:cNvSpPr>
            <p:nvPr/>
          </p:nvSpPr>
          <p:spPr bwMode="auto">
            <a:xfrm>
              <a:off x="6240" y="2686"/>
              <a:ext cx="0" cy="244"/>
            </a:xfrm>
            <a:prstGeom prst="line">
              <a:avLst/>
            </a:prstGeom>
            <a:noFill/>
            <a:ln w="28575" cap="sq">
              <a:noFill/>
              <a:round/>
              <a:headEnd/>
              <a:tailEnd/>
            </a:ln>
          </p:spPr>
          <p:txBody>
            <a:bodyPr tIns="0" anchor="ctr">
              <a:spAutoFit/>
            </a:bodyPr>
            <a:lstStyle/>
            <a:p>
              <a:endParaRPr lang="en-IN"/>
            </a:p>
          </p:txBody>
        </p:sp>
        <p:sp>
          <p:nvSpPr>
            <p:cNvPr id="28710" name="Line 38"/>
            <p:cNvSpPr>
              <a:spLocks noChangeShapeType="1"/>
            </p:cNvSpPr>
            <p:nvPr/>
          </p:nvSpPr>
          <p:spPr bwMode="auto">
            <a:xfrm>
              <a:off x="360" y="2930"/>
              <a:ext cx="0" cy="243"/>
            </a:xfrm>
            <a:prstGeom prst="line">
              <a:avLst/>
            </a:prstGeom>
            <a:noFill/>
            <a:ln w="28575" cap="sq">
              <a:noFill/>
              <a:round/>
              <a:headEnd/>
              <a:tailEnd/>
            </a:ln>
          </p:spPr>
          <p:txBody>
            <a:bodyPr tIns="0" anchor="ctr">
              <a:spAutoFit/>
            </a:bodyPr>
            <a:lstStyle/>
            <a:p>
              <a:endParaRPr lang="en-IN"/>
            </a:p>
          </p:txBody>
        </p:sp>
        <p:sp>
          <p:nvSpPr>
            <p:cNvPr id="28711" name="Line 39"/>
            <p:cNvSpPr>
              <a:spLocks noChangeShapeType="1"/>
            </p:cNvSpPr>
            <p:nvPr/>
          </p:nvSpPr>
          <p:spPr bwMode="auto">
            <a:xfrm>
              <a:off x="6240" y="2930"/>
              <a:ext cx="0" cy="243"/>
            </a:xfrm>
            <a:prstGeom prst="line">
              <a:avLst/>
            </a:prstGeom>
            <a:noFill/>
            <a:ln w="28575" cap="sq">
              <a:noFill/>
              <a:round/>
              <a:headEnd/>
              <a:tailEnd/>
            </a:ln>
          </p:spPr>
          <p:txBody>
            <a:bodyPr tIns="0" anchor="ctr">
              <a:spAutoFit/>
            </a:bodyPr>
            <a:lstStyle/>
            <a:p>
              <a:endParaRPr lang="en-IN"/>
            </a:p>
          </p:txBody>
        </p:sp>
        <p:sp>
          <p:nvSpPr>
            <p:cNvPr id="28712" name="Line 40"/>
            <p:cNvSpPr>
              <a:spLocks noChangeShapeType="1"/>
            </p:cNvSpPr>
            <p:nvPr/>
          </p:nvSpPr>
          <p:spPr bwMode="auto">
            <a:xfrm>
              <a:off x="360" y="916"/>
              <a:ext cx="5880" cy="0"/>
            </a:xfrm>
            <a:prstGeom prst="line">
              <a:avLst/>
            </a:prstGeom>
            <a:noFill/>
            <a:ln w="28575">
              <a:solidFill>
                <a:srgbClr val="FFCC00"/>
              </a:solidFill>
              <a:round/>
              <a:headEnd/>
              <a:tailEnd/>
            </a:ln>
          </p:spPr>
          <p:txBody>
            <a:bodyPr tIns="0" anchor="ctr">
              <a:spAutoFit/>
            </a:bodyPr>
            <a:lstStyle/>
            <a:p>
              <a:endParaRPr lang="en-IN"/>
            </a:p>
          </p:txBody>
        </p:sp>
        <p:sp>
          <p:nvSpPr>
            <p:cNvPr id="28713" name="Line 41"/>
            <p:cNvSpPr>
              <a:spLocks noChangeShapeType="1"/>
            </p:cNvSpPr>
            <p:nvPr/>
          </p:nvSpPr>
          <p:spPr bwMode="auto">
            <a:xfrm>
              <a:off x="360" y="1772"/>
              <a:ext cx="5880" cy="0"/>
            </a:xfrm>
            <a:prstGeom prst="line">
              <a:avLst/>
            </a:prstGeom>
            <a:noFill/>
            <a:ln w="12700">
              <a:solidFill>
                <a:srgbClr val="FFCC00"/>
              </a:solidFill>
              <a:round/>
              <a:headEnd/>
              <a:tailEnd/>
            </a:ln>
          </p:spPr>
          <p:txBody>
            <a:bodyPr tIns="0" anchor="ctr">
              <a:spAutoFit/>
            </a:bodyPr>
            <a:lstStyle/>
            <a:p>
              <a:endParaRPr lang="en-IN"/>
            </a:p>
          </p:txBody>
        </p:sp>
        <p:sp>
          <p:nvSpPr>
            <p:cNvPr id="28714" name="Line 42"/>
            <p:cNvSpPr>
              <a:spLocks noChangeShapeType="1"/>
            </p:cNvSpPr>
            <p:nvPr/>
          </p:nvSpPr>
          <p:spPr bwMode="auto">
            <a:xfrm>
              <a:off x="360" y="2015"/>
              <a:ext cx="5880" cy="0"/>
            </a:xfrm>
            <a:prstGeom prst="line">
              <a:avLst/>
            </a:prstGeom>
            <a:noFill/>
            <a:ln w="12700">
              <a:solidFill>
                <a:srgbClr val="FFCC00"/>
              </a:solidFill>
              <a:round/>
              <a:headEnd/>
              <a:tailEnd/>
            </a:ln>
          </p:spPr>
          <p:txBody>
            <a:bodyPr tIns="0" anchor="ctr">
              <a:spAutoFit/>
            </a:bodyPr>
            <a:lstStyle/>
            <a:p>
              <a:endParaRPr lang="en-IN"/>
            </a:p>
          </p:txBody>
        </p:sp>
        <p:sp>
          <p:nvSpPr>
            <p:cNvPr id="28715" name="Line 43"/>
            <p:cNvSpPr>
              <a:spLocks noChangeShapeType="1"/>
            </p:cNvSpPr>
            <p:nvPr/>
          </p:nvSpPr>
          <p:spPr bwMode="auto">
            <a:xfrm>
              <a:off x="360" y="2686"/>
              <a:ext cx="5880" cy="0"/>
            </a:xfrm>
            <a:prstGeom prst="line">
              <a:avLst/>
            </a:prstGeom>
            <a:noFill/>
            <a:ln w="12700">
              <a:solidFill>
                <a:srgbClr val="FFCC00"/>
              </a:solidFill>
              <a:round/>
              <a:headEnd/>
              <a:tailEnd/>
            </a:ln>
          </p:spPr>
          <p:txBody>
            <a:bodyPr tIns="0" anchor="ctr">
              <a:spAutoFit/>
            </a:bodyPr>
            <a:lstStyle/>
            <a:p>
              <a:endParaRPr lang="en-IN"/>
            </a:p>
          </p:txBody>
        </p:sp>
        <p:sp>
          <p:nvSpPr>
            <p:cNvPr id="28716" name="Line 44"/>
            <p:cNvSpPr>
              <a:spLocks noChangeShapeType="1"/>
            </p:cNvSpPr>
            <p:nvPr/>
          </p:nvSpPr>
          <p:spPr bwMode="auto">
            <a:xfrm>
              <a:off x="360" y="2930"/>
              <a:ext cx="5880" cy="0"/>
            </a:xfrm>
            <a:prstGeom prst="line">
              <a:avLst/>
            </a:prstGeom>
            <a:noFill/>
            <a:ln w="12700">
              <a:solidFill>
                <a:srgbClr val="FFCC00"/>
              </a:solidFill>
              <a:round/>
              <a:headEnd/>
              <a:tailEnd/>
            </a:ln>
          </p:spPr>
          <p:txBody>
            <a:bodyPr tIns="0" anchor="ctr">
              <a:spAutoFit/>
            </a:bodyPr>
            <a:lstStyle/>
            <a:p>
              <a:endParaRPr lang="en-IN"/>
            </a:p>
          </p:txBody>
        </p:sp>
      </p:grpSp>
      <p:pic>
        <p:nvPicPr>
          <p:cNvPr id="45" name="Picture 2" descr="C:\Users\gurumaa\Desktop\14301-SpecialIssue-Logo.jpg"/>
          <p:cNvPicPr>
            <a:picLocks noChangeAspect="1" noChangeArrowheads="1"/>
          </p:cNvPicPr>
          <p:nvPr/>
        </p:nvPicPr>
        <p:blipFill>
          <a:blip r:embed="rId3" cstate="print"/>
          <a:srcRect/>
          <a:stretch>
            <a:fillRect/>
          </a:stretch>
        </p:blipFill>
        <p:spPr bwMode="auto">
          <a:xfrm>
            <a:off x="0" y="0"/>
            <a:ext cx="1728192" cy="12954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gurumaa\Desktop\14301-SpecialIssue-Logo.jpg"/>
          <p:cNvPicPr>
            <a:picLocks noChangeAspect="1" noChangeArrowheads="1"/>
          </p:cNvPicPr>
          <p:nvPr/>
        </p:nvPicPr>
        <p:blipFill>
          <a:blip r:embed="rId3" cstate="print"/>
          <a:srcRect/>
          <a:stretch>
            <a:fillRect/>
          </a:stretch>
        </p:blipFill>
        <p:spPr bwMode="auto">
          <a:xfrm>
            <a:off x="0" y="0"/>
            <a:ext cx="1728192" cy="1295400"/>
          </a:xfrm>
          <a:prstGeom prst="rect">
            <a:avLst/>
          </a:prstGeom>
          <a:noFill/>
        </p:spPr>
      </p:pic>
      <p:graphicFrame>
        <p:nvGraphicFramePr>
          <p:cNvPr id="6" name="Group 169"/>
          <p:cNvGraphicFramePr>
            <a:graphicFrameLocks noGrp="1"/>
          </p:cNvGraphicFramePr>
          <p:nvPr/>
        </p:nvGraphicFramePr>
        <p:xfrm>
          <a:off x="152400" y="1295400"/>
          <a:ext cx="8686800" cy="5414370"/>
        </p:xfrm>
        <a:graphic>
          <a:graphicData uri="http://schemas.openxmlformats.org/drawingml/2006/table">
            <a:tbl>
              <a:tblPr rtl="1"/>
              <a:tblGrid>
                <a:gridCol w="2746375"/>
                <a:gridCol w="1096962"/>
                <a:gridCol w="4843463"/>
              </a:tblGrid>
              <a:tr h="336402">
                <a:tc>
                  <a:txBody>
                    <a:bodyPr/>
                    <a:lstStyle/>
                    <a:p>
                      <a:pPr marL="0" marR="0" lvl="0" indent="0" algn="l" defTabSz="914400" rtl="1"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Waist circumference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1"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Country / Ethnic group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IN"/>
                    </a:p>
                  </a:txBody>
                  <a:tcPr/>
                </a:tc>
              </a:tr>
              <a:tr h="1032782">
                <a:tc>
                  <a:txBody>
                    <a:bodyPr/>
                    <a:lstStyle/>
                    <a:p>
                      <a:pPr marL="0" marR="0" lvl="0" indent="0" algn="l" defTabSz="914400" rtl="1"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94 cm</a:t>
                      </a:r>
                      <a:endParaRPr kumimoji="0" lang="ar-EG"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1" eaLnBrk="1" fontAlgn="base" latinLnBrk="0" hangingPunct="1">
                        <a:lnSpc>
                          <a:spcPct val="100000"/>
                        </a:lnSpc>
                        <a:spcBef>
                          <a:spcPct val="20000"/>
                        </a:spcBef>
                        <a:spcAft>
                          <a:spcPct val="0"/>
                        </a:spcAft>
                        <a:buClrTx/>
                        <a:buSzTx/>
                        <a:buFontTx/>
                        <a:buNone/>
                        <a:tabLst/>
                      </a:pPr>
                      <a:endParaRPr kumimoji="0" lang="ar-EG"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1"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80 cm</a:t>
                      </a:r>
                      <a:endParaRPr kumimoji="0" lang="ar-EG"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1" eaLnBrk="1" fontAlgn="base" latinLnBrk="0" hangingPunct="1">
                        <a:lnSpc>
                          <a:spcPct val="100000"/>
                        </a:lnSpc>
                        <a:spcBef>
                          <a:spcPct val="20000"/>
                        </a:spcBef>
                        <a:spcAft>
                          <a:spcPct val="0"/>
                        </a:spcAft>
                        <a:buClrTx/>
                        <a:buSzTx/>
                        <a:buFontTx/>
                        <a:buNone/>
                        <a:tabLst/>
                      </a:pPr>
                      <a:endParaRPr kumimoji="0" lang="en-IN" sz="16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Male</a:t>
                      </a:r>
                      <a:endParaRPr kumimoji="0" lang="ar-EG"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1" eaLnBrk="1" fontAlgn="base" latinLnBrk="0" hangingPunct="1">
                        <a:lnSpc>
                          <a:spcPct val="100000"/>
                        </a:lnSpc>
                        <a:spcBef>
                          <a:spcPct val="20000"/>
                        </a:spcBef>
                        <a:spcAft>
                          <a:spcPct val="0"/>
                        </a:spcAft>
                        <a:buClrTx/>
                        <a:buSzTx/>
                        <a:buFontTx/>
                        <a:buNone/>
                        <a:tabLst/>
                      </a:pPr>
                      <a:endParaRPr kumimoji="0" lang="ar-EG"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1"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Female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Europids*</a:t>
                      </a:r>
                    </a:p>
                    <a:p>
                      <a:pPr marL="0" marR="0" lvl="0" indent="0" algn="l" defTabSz="914400" rtl="1"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In the </a:t>
                      </a:r>
                      <a:r>
                        <a:rPr kumimoji="0" lang="en-US" sz="1600" b="1" i="0" u="none" strike="noStrike" cap="none" normalizeH="0" baseline="0" smtClean="0">
                          <a:ln>
                            <a:noFill/>
                          </a:ln>
                          <a:solidFill>
                            <a:schemeClr val="tx1"/>
                          </a:solidFill>
                          <a:effectLst/>
                          <a:latin typeface="Arial" pitchFamily="34" charset="0"/>
                          <a:cs typeface="Arial" pitchFamily="34" charset="0"/>
                        </a:rPr>
                        <a:t>USA</a:t>
                      </a:r>
                      <a:r>
                        <a:rPr kumimoji="0" lang="en-US" sz="1600" b="0" i="0" u="none" strike="noStrike" cap="none" normalizeH="0" baseline="0" smtClean="0">
                          <a:ln>
                            <a:noFill/>
                          </a:ln>
                          <a:solidFill>
                            <a:schemeClr val="tx1"/>
                          </a:solidFill>
                          <a:effectLst/>
                          <a:latin typeface="Arial" pitchFamily="34" charset="0"/>
                          <a:cs typeface="Arial" pitchFamily="34" charset="0"/>
                        </a:rPr>
                        <a:t>, the ATP III values ( </a:t>
                      </a:r>
                      <a:r>
                        <a:rPr kumimoji="0" lang="en-US" sz="1600" b="1" i="0" u="none" strike="noStrike" cap="none" normalizeH="0" baseline="0" smtClean="0">
                          <a:ln>
                            <a:noFill/>
                          </a:ln>
                          <a:solidFill>
                            <a:schemeClr val="tx1"/>
                          </a:solidFill>
                          <a:effectLst/>
                          <a:latin typeface="Arial" pitchFamily="34" charset="0"/>
                          <a:cs typeface="Arial" pitchFamily="34" charset="0"/>
                        </a:rPr>
                        <a:t>102</a:t>
                      </a:r>
                      <a:r>
                        <a:rPr kumimoji="0" lang="en-US" sz="1600" b="0" i="0" u="none" strike="noStrike" cap="none" normalizeH="0" baseline="0" smtClean="0">
                          <a:ln>
                            <a:noFill/>
                          </a:ln>
                          <a:solidFill>
                            <a:schemeClr val="tx1"/>
                          </a:solidFill>
                          <a:effectLst/>
                          <a:latin typeface="Arial" pitchFamily="34" charset="0"/>
                          <a:cs typeface="Arial" pitchFamily="34" charset="0"/>
                        </a:rPr>
                        <a:t> cm male; </a:t>
                      </a:r>
                      <a:r>
                        <a:rPr kumimoji="0" lang="en-US" sz="1600" b="1" i="0" u="none" strike="noStrike" cap="none" normalizeH="0" baseline="0" smtClean="0">
                          <a:ln>
                            <a:noFill/>
                          </a:ln>
                          <a:solidFill>
                            <a:schemeClr val="tx1"/>
                          </a:solidFill>
                          <a:effectLst/>
                          <a:latin typeface="Arial" pitchFamily="34" charset="0"/>
                          <a:cs typeface="Arial" pitchFamily="34" charset="0"/>
                        </a:rPr>
                        <a:t>88</a:t>
                      </a:r>
                      <a:r>
                        <a:rPr kumimoji="0" lang="en-US" sz="1600" b="0" i="0" u="none" strike="noStrike" cap="none" normalizeH="0" baseline="0" smtClean="0">
                          <a:ln>
                            <a:noFill/>
                          </a:ln>
                          <a:solidFill>
                            <a:schemeClr val="tx1"/>
                          </a:solidFill>
                          <a:effectLst/>
                          <a:latin typeface="Arial" pitchFamily="34" charset="0"/>
                          <a:cs typeface="Arial" pitchFamily="34" charset="0"/>
                        </a:rPr>
                        <a:t> cm female) are likely to continue to be used for clinical purposes</a:t>
                      </a:r>
                      <a:r>
                        <a:rPr kumimoji="0" lang="en-US" sz="1600" b="1" i="0" u="none" strike="noStrike" cap="none" normalizeH="0" baseline="0" smtClean="0">
                          <a:ln>
                            <a:noFill/>
                          </a:ln>
                          <a:solidFill>
                            <a:schemeClr val="tx1"/>
                          </a:solidFill>
                          <a:effectLst/>
                          <a:latin typeface="Arial" pitchFamily="34" charset="0"/>
                          <a:cs typeface="Arial"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3170">
                <a:tc>
                  <a:txBody>
                    <a:bodyPr/>
                    <a:lstStyle/>
                    <a:p>
                      <a:pPr marL="0" marR="0" lvl="0" indent="0" algn="l" defTabSz="914400" rtl="1"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C00000"/>
                          </a:solidFill>
                          <a:effectLst/>
                          <a:latin typeface="Arial" pitchFamily="34" charset="0"/>
                          <a:cs typeface="Arial" pitchFamily="34" charset="0"/>
                        </a:rPr>
                        <a:t>90 cm</a:t>
                      </a:r>
                    </a:p>
                    <a:p>
                      <a:pPr marL="0" marR="0" lvl="0" indent="0" algn="l" defTabSz="914400" rtl="1"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C00000"/>
                          </a:solidFill>
                          <a:effectLst/>
                          <a:latin typeface="Arial" pitchFamily="34" charset="0"/>
                          <a:cs typeface="Arial" pitchFamily="34" charset="0"/>
                        </a:rPr>
                        <a:t>80 cm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C00000"/>
                          </a:solidFill>
                          <a:effectLst/>
                          <a:latin typeface="Arial" pitchFamily="34" charset="0"/>
                          <a:cs typeface="Arial" pitchFamily="34" charset="0"/>
                        </a:rPr>
                        <a:t>Male</a:t>
                      </a:r>
                      <a:endParaRPr kumimoji="0" lang="ar-EG" sz="1600" b="1" i="0" u="none" strike="noStrike" cap="none" normalizeH="0" baseline="0" smtClean="0">
                        <a:ln>
                          <a:noFill/>
                        </a:ln>
                        <a:solidFill>
                          <a:srgbClr val="C00000"/>
                        </a:solidFill>
                        <a:effectLst/>
                        <a:latin typeface="Arial" pitchFamily="34" charset="0"/>
                        <a:cs typeface="Arial" pitchFamily="34" charset="0"/>
                      </a:endParaRPr>
                    </a:p>
                    <a:p>
                      <a:pPr marL="0" marR="0" lvl="0" indent="0" algn="l" defTabSz="914400" rtl="1"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C00000"/>
                          </a:solidFill>
                          <a:effectLst/>
                          <a:latin typeface="Arial" pitchFamily="34" charset="0"/>
                          <a:cs typeface="Arial" pitchFamily="34" charset="0"/>
                        </a:rPr>
                        <a:t>Female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C00000"/>
                          </a:solidFill>
                          <a:effectLst/>
                          <a:latin typeface="Arial" pitchFamily="34" charset="0"/>
                          <a:cs typeface="Arial" pitchFamily="34" charset="0"/>
                        </a:rPr>
                        <a:t>South Asians</a:t>
                      </a:r>
                    </a:p>
                    <a:p>
                      <a:pPr marL="0" marR="0" lvl="0" indent="0" algn="l" defTabSz="914400" rtl="1"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C00000"/>
                          </a:solidFill>
                          <a:effectLst/>
                          <a:latin typeface="Arial" pitchFamily="34" charset="0"/>
                          <a:cs typeface="Arial" pitchFamily="34" charset="0"/>
                        </a:rPr>
                        <a:t>Based on a Chinese , Malay and Asian-Indian population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9863">
                <a:tc>
                  <a:txBody>
                    <a:bodyPr/>
                    <a:lstStyle/>
                    <a:p>
                      <a:pPr marL="0" marR="0" lvl="0" indent="0" algn="l" defTabSz="914400" rtl="1"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90 cm</a:t>
                      </a:r>
                    </a:p>
                    <a:p>
                      <a:pPr marL="0" marR="0" lvl="0" indent="0" algn="l" defTabSz="914400" rtl="1"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80 cm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Male</a:t>
                      </a:r>
                      <a:endParaRPr kumimoji="0" lang="ar-EG" sz="1600" b="1"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1"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Female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Chinese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9863">
                <a:tc>
                  <a:txBody>
                    <a:bodyPr/>
                    <a:lstStyle/>
                    <a:p>
                      <a:pPr marL="0" marR="0" lvl="0" indent="0" algn="l" defTabSz="914400" rtl="1"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90 cm</a:t>
                      </a:r>
                    </a:p>
                    <a:p>
                      <a:pPr marL="0" marR="0" lvl="0" indent="0" algn="l" defTabSz="914400" rtl="1"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80 cm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Male</a:t>
                      </a:r>
                      <a:endParaRPr kumimoji="0" lang="ar-EG" sz="1600" b="1"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1"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Female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Japanese**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8787">
                <a:tc gridSpan="2">
                  <a:txBody>
                    <a:bodyPr/>
                    <a:lstStyle/>
                    <a:p>
                      <a:pPr marL="0" marR="0" lvl="0" indent="0" algn="l" defTabSz="914400" rtl="1"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Use South Asian recommendations until more specific data are available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IN"/>
                    </a:p>
                  </a:txBody>
                  <a:tcPr/>
                </a:tc>
                <a:tc>
                  <a:txBody>
                    <a:bodyPr/>
                    <a:lstStyle/>
                    <a:p>
                      <a:pPr marL="0" marR="0" lvl="0" indent="0" algn="l" defTabSz="914400" rtl="1"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Ethnic South and Central Americans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0668">
                <a:tc gridSpan="2">
                  <a:txBody>
                    <a:bodyPr/>
                    <a:lstStyle/>
                    <a:p>
                      <a:pPr marL="0" marR="0" lvl="0" indent="0" algn="l" defTabSz="914400" rtl="1"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Use European data until more specific data are available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IN"/>
                    </a:p>
                  </a:txBody>
                  <a:tcPr/>
                </a:tc>
                <a:tc>
                  <a:txBody>
                    <a:bodyPr/>
                    <a:lstStyle/>
                    <a:p>
                      <a:pPr marL="0" marR="0" lvl="0" indent="0" algn="l" defTabSz="914400" rtl="1"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Sub-Saharan Africans</a:t>
                      </a:r>
                      <a:r>
                        <a:rPr kumimoji="0" lang="en-US" sz="1600" b="0" i="0" u="none" strike="noStrike" cap="none" normalizeH="0" baseline="0" smtClean="0">
                          <a:ln>
                            <a:noFill/>
                          </a:ln>
                          <a:solidFill>
                            <a:schemeClr val="tx1"/>
                          </a:solidFill>
                          <a:effectLst/>
                          <a:latin typeface="Arial" pitchFamily="34" charset="0"/>
                          <a:cs typeface="Arial"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8787">
                <a:tc gridSpan="2">
                  <a:txBody>
                    <a:bodyPr/>
                    <a:lstStyle/>
                    <a:p>
                      <a:pPr marL="0" marR="0" lvl="0" indent="0" algn="l" defTabSz="914400" rtl="1"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Use South Asian recommendations until more specific data are available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IN"/>
                    </a:p>
                  </a:txBody>
                  <a:tcPr/>
                </a:tc>
                <a:tc>
                  <a:txBody>
                    <a:bodyPr/>
                    <a:lstStyle/>
                    <a:p>
                      <a:pPr marL="0" marR="0" lvl="0" indent="0" algn="l" defTabSz="914400" rtl="1"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EMME ( Arab) populations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Rectangle 2"/>
          <p:cNvSpPr txBox="1">
            <a:spLocks noChangeArrowheads="1"/>
          </p:cNvSpPr>
          <p:nvPr/>
        </p:nvSpPr>
        <p:spPr>
          <a:xfrm>
            <a:off x="1828800" y="304800"/>
            <a:ext cx="4724400" cy="990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36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IDF criteria </a:t>
            </a:r>
            <a:r>
              <a:rPr kumimoji="0" lang="en-US" sz="3600" b="1" i="0" u="none" strike="noStrike" kern="1200" cap="none" spc="0" normalizeH="0" baseline="0" noProof="0" dirty="0" err="1" smtClean="0">
                <a:ln>
                  <a:noFill/>
                </a:ln>
                <a:solidFill>
                  <a:schemeClr val="bg1"/>
                </a:solidFill>
                <a:effectLst>
                  <a:outerShdw blurRad="38100" dist="38100" dir="2700000" algn="tl">
                    <a:srgbClr val="000000">
                      <a:alpha val="43137"/>
                    </a:srgbClr>
                  </a:outerShdw>
                </a:effectLst>
                <a:uLnTx/>
                <a:uFillTx/>
                <a:latin typeface="+mn-lt"/>
                <a:ea typeface="+mn-ea"/>
                <a:cs typeface="+mn-cs"/>
              </a:rPr>
              <a:t>contd</a:t>
            </a:r>
            <a:r>
              <a:rPr kumimoji="0" lang="en-US" sz="36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a:t>
            </a:r>
            <a:endParaRPr kumimoji="0" lang="en-US" altLang="en-US" sz="32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descr="Slide15"/>
          <p:cNvSpPr>
            <a:spLocks noGrp="1" noChangeAspect="1" noChangeArrowheads="1"/>
          </p:cNvSpPr>
          <p:nvPr/>
        </p:nvSpPr>
        <p:spPr bwMode="auto">
          <a:xfrm>
            <a:off x="0" y="1600200"/>
            <a:ext cx="9144000" cy="5257800"/>
          </a:xfrm>
          <a:prstGeom prst="rect">
            <a:avLst/>
          </a:prstGeom>
          <a:blipFill dpi="0" rotWithShape="1">
            <a:blip r:embed="rId3"/>
            <a:srcRect/>
            <a:stretch>
              <a:fillRect/>
            </a:stretch>
          </a:blipFill>
          <a:ln w="9525">
            <a:solidFill>
              <a:schemeClr val="tx1"/>
            </a:solidFill>
            <a:miter lim="800000"/>
            <a:headEnd/>
            <a:tailEnd/>
          </a:ln>
        </p:spPr>
        <p:txBody>
          <a:bodyPr/>
          <a:lstStyle/>
          <a:p>
            <a:endParaRPr lang="ru-RU"/>
          </a:p>
        </p:txBody>
      </p:sp>
      <p:pic>
        <p:nvPicPr>
          <p:cNvPr id="3" name="Picture 2" descr="C:\Users\gurumaa\Desktop\14301-SpecialIssue-Logo.jpg"/>
          <p:cNvPicPr>
            <a:picLocks noChangeAspect="1" noChangeArrowheads="1"/>
          </p:cNvPicPr>
          <p:nvPr/>
        </p:nvPicPr>
        <p:blipFill>
          <a:blip r:embed="rId4" cstate="print"/>
          <a:srcRect/>
          <a:stretch>
            <a:fillRect/>
          </a:stretch>
        </p:blipFill>
        <p:spPr bwMode="auto">
          <a:xfrm>
            <a:off x="0" y="0"/>
            <a:ext cx="1728192" cy="1295400"/>
          </a:xfrm>
          <a:prstGeom prst="rect">
            <a:avLst/>
          </a:prstGeom>
          <a:noFill/>
        </p:spPr>
      </p:pic>
      <p:sp>
        <p:nvSpPr>
          <p:cNvPr id="4" name="Rectangle 2"/>
          <p:cNvSpPr txBox="1">
            <a:spLocks noChangeArrowheads="1"/>
          </p:cNvSpPr>
          <p:nvPr/>
        </p:nvSpPr>
        <p:spPr>
          <a:xfrm>
            <a:off x="1828800" y="304800"/>
            <a:ext cx="4724400" cy="990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36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IDF criteria </a:t>
            </a:r>
            <a:r>
              <a:rPr kumimoji="0" lang="en-US" sz="3600" b="1" i="0" u="none" strike="noStrike" kern="1200" cap="none" spc="0" normalizeH="0" baseline="0" noProof="0" dirty="0" err="1" smtClean="0">
                <a:ln>
                  <a:noFill/>
                </a:ln>
                <a:solidFill>
                  <a:schemeClr val="bg1"/>
                </a:solidFill>
                <a:effectLst>
                  <a:outerShdw blurRad="38100" dist="38100" dir="2700000" algn="tl">
                    <a:srgbClr val="000000">
                      <a:alpha val="43137"/>
                    </a:srgbClr>
                  </a:outerShdw>
                </a:effectLst>
                <a:uLnTx/>
                <a:uFillTx/>
                <a:latin typeface="+mn-lt"/>
                <a:ea typeface="+mn-ea"/>
                <a:cs typeface="+mn-cs"/>
              </a:rPr>
              <a:t>contd</a:t>
            </a:r>
            <a:r>
              <a:rPr kumimoji="0" lang="en-US" sz="36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a:t>
            </a:r>
            <a:endParaRPr kumimoji="0" lang="en-US" altLang="en-US" sz="32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0"/>
            <a:ext cx="5029200" cy="1296315"/>
          </a:xfrm>
        </p:spPr>
        <p:txBody>
          <a:bodyPr>
            <a:normAutofit/>
          </a:bodyPr>
          <a:lstStyle/>
          <a:p>
            <a:r>
              <a:rPr lang="en-US" b="1" dirty="0" smtClean="0">
                <a:effectLst>
                  <a:outerShdw blurRad="38100" dist="38100" dir="2700000" algn="tl">
                    <a:srgbClr val="000000">
                      <a:alpha val="43137"/>
                    </a:srgbClr>
                  </a:outerShdw>
                </a:effectLst>
              </a:rPr>
              <a:t>Pathogenesis</a:t>
            </a:r>
            <a:endParaRPr lang="en-IN"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1596540"/>
            <a:ext cx="8678565" cy="5261460"/>
          </a:xfrm>
        </p:spPr>
        <p:txBody>
          <a:bodyPr/>
          <a:lstStyle/>
          <a:p>
            <a:endParaRPr lang="en-US" dirty="0" smtClean="0"/>
          </a:p>
          <a:p>
            <a:endParaRPr lang="en-US" dirty="0"/>
          </a:p>
          <a:p>
            <a:r>
              <a:rPr lang="en-US" dirty="0" smtClean="0"/>
              <a:t>Insulin resistance</a:t>
            </a:r>
          </a:p>
          <a:p>
            <a:r>
              <a:rPr lang="en-US" dirty="0" smtClean="0"/>
              <a:t>Increased waist circumference</a:t>
            </a:r>
          </a:p>
          <a:p>
            <a:r>
              <a:rPr lang="en-US" dirty="0" err="1" smtClean="0"/>
              <a:t>Dyslipidemia</a:t>
            </a:r>
            <a:endParaRPr lang="en-US" dirty="0" smtClean="0"/>
          </a:p>
          <a:p>
            <a:r>
              <a:rPr lang="en-US" dirty="0" smtClean="0"/>
              <a:t>Glucose intolerance</a:t>
            </a:r>
          </a:p>
          <a:p>
            <a:r>
              <a:rPr lang="en-US" dirty="0" smtClean="0"/>
              <a:t>Hypertension</a:t>
            </a:r>
          </a:p>
          <a:p>
            <a:r>
              <a:rPr lang="en-US" dirty="0" smtClean="0"/>
              <a:t>Decreased </a:t>
            </a:r>
            <a:r>
              <a:rPr lang="en-US" dirty="0" err="1" smtClean="0"/>
              <a:t>adiponectin</a:t>
            </a:r>
            <a:r>
              <a:rPr lang="en-US" dirty="0" smtClean="0"/>
              <a:t> levels</a:t>
            </a:r>
          </a:p>
          <a:p>
            <a:endParaRPr lang="en-IN" dirty="0"/>
          </a:p>
        </p:txBody>
      </p:sp>
      <p:pic>
        <p:nvPicPr>
          <p:cNvPr id="6" name="Picture 2" descr="C:\Users\gurumaa\Desktop\14301-SpecialIssue-Logo.jpg"/>
          <p:cNvPicPr>
            <a:picLocks noChangeAspect="1" noChangeArrowheads="1"/>
          </p:cNvPicPr>
          <p:nvPr/>
        </p:nvPicPr>
        <p:blipFill>
          <a:blip r:embed="rId2" cstate="print"/>
          <a:srcRect/>
          <a:stretch>
            <a:fillRect/>
          </a:stretch>
        </p:blipFill>
        <p:spPr bwMode="auto">
          <a:xfrm>
            <a:off x="0" y="0"/>
            <a:ext cx="1728192" cy="12954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gurumaa\Desktop\14301-SpecialIssue-Logo.jpg"/>
          <p:cNvPicPr>
            <a:picLocks noChangeAspect="1" noChangeArrowheads="1"/>
          </p:cNvPicPr>
          <p:nvPr/>
        </p:nvPicPr>
        <p:blipFill>
          <a:blip r:embed="rId2" cstate="print"/>
          <a:srcRect/>
          <a:stretch>
            <a:fillRect/>
          </a:stretch>
        </p:blipFill>
        <p:spPr bwMode="auto">
          <a:xfrm>
            <a:off x="0" y="0"/>
            <a:ext cx="1728192" cy="1295400"/>
          </a:xfrm>
          <a:prstGeom prst="rect">
            <a:avLst/>
          </a:prstGeom>
          <a:noFill/>
        </p:spPr>
      </p:pic>
      <p:sp>
        <p:nvSpPr>
          <p:cNvPr id="5" name="Title 1"/>
          <p:cNvSpPr>
            <a:spLocks noGrp="1"/>
          </p:cNvSpPr>
          <p:nvPr>
            <p:ph type="title"/>
          </p:nvPr>
        </p:nvSpPr>
        <p:spPr>
          <a:xfrm>
            <a:off x="1752600" y="0"/>
            <a:ext cx="7016195" cy="1295400"/>
          </a:xfrm>
        </p:spPr>
        <p:txBody>
          <a:bodyPr>
            <a:normAutofit/>
          </a:bodyPr>
          <a:lstStyle/>
          <a:p>
            <a:pPr algn="l"/>
            <a:r>
              <a:rPr lang="en-US" b="1" dirty="0" smtClean="0">
                <a:solidFill>
                  <a:schemeClr val="bg1"/>
                </a:solidFill>
                <a:effectLst>
                  <a:outerShdw blurRad="38100" dist="38100" dir="2700000" algn="tl">
                    <a:srgbClr val="000000">
                      <a:alpha val="43137"/>
                    </a:srgbClr>
                  </a:outerShdw>
                </a:effectLst>
              </a:rPr>
              <a:t>Pathogenesis </a:t>
            </a:r>
            <a:r>
              <a:rPr lang="en-US" b="1" dirty="0" err="1" smtClean="0">
                <a:solidFill>
                  <a:schemeClr val="bg1"/>
                </a:solidFill>
                <a:effectLst>
                  <a:outerShdw blurRad="38100" dist="38100" dir="2700000" algn="tl">
                    <a:srgbClr val="000000">
                      <a:alpha val="43137"/>
                    </a:srgbClr>
                  </a:outerShdw>
                </a:effectLst>
              </a:rPr>
              <a:t>contd</a:t>
            </a:r>
            <a:r>
              <a:rPr lang="en-US" b="1" dirty="0" smtClean="0">
                <a:solidFill>
                  <a:schemeClr val="bg1"/>
                </a:solidFill>
                <a:effectLst>
                  <a:outerShdw blurRad="38100" dist="38100" dir="2700000" algn="tl">
                    <a:srgbClr val="000000">
                      <a:alpha val="43137"/>
                    </a:srgbClr>
                  </a:outerShdw>
                </a:effectLst>
              </a:rPr>
              <a:t>…</a:t>
            </a:r>
            <a:endParaRPr lang="en-IN" b="1" dirty="0">
              <a:solidFill>
                <a:schemeClr val="bg1"/>
              </a:solidFill>
              <a:effectLst>
                <a:outerShdw blurRad="38100" dist="38100" dir="2700000" algn="tl">
                  <a:srgbClr val="000000">
                    <a:alpha val="43137"/>
                  </a:srgbClr>
                </a:outerShdw>
              </a:effectLst>
            </a:endParaRPr>
          </a:p>
        </p:txBody>
      </p:sp>
      <p:sp>
        <p:nvSpPr>
          <p:cNvPr id="6" name="Content Placeholder 5"/>
          <p:cNvSpPr>
            <a:spLocks noGrp="1"/>
          </p:cNvSpPr>
          <p:nvPr>
            <p:ph idx="1"/>
          </p:nvPr>
        </p:nvSpPr>
        <p:spPr>
          <a:xfrm>
            <a:off x="304800" y="1676400"/>
            <a:ext cx="8610600" cy="4876800"/>
          </a:xfrm>
        </p:spPr>
        <p:txBody>
          <a:bodyPr>
            <a:normAutofit lnSpcReduction="10000"/>
          </a:bodyPr>
          <a:lstStyle/>
          <a:p>
            <a:pPr>
              <a:buClr>
                <a:schemeClr val="tx1"/>
              </a:buClr>
            </a:pPr>
            <a:r>
              <a:rPr lang="en-US" dirty="0" smtClean="0">
                <a:solidFill>
                  <a:srgbClr val="C00000"/>
                </a:solidFill>
              </a:rPr>
              <a:t>Central obesity</a:t>
            </a:r>
            <a:r>
              <a:rPr lang="en-US" dirty="0" smtClean="0"/>
              <a:t> is the keystone for pathogenesis of “METABOLIC SYNDROME”</a:t>
            </a:r>
          </a:p>
          <a:p>
            <a:r>
              <a:rPr lang="en-US" dirty="0" smtClean="0"/>
              <a:t>Central obesity leads to insulin resistance.</a:t>
            </a:r>
          </a:p>
          <a:p>
            <a:r>
              <a:rPr lang="en-US" dirty="0" smtClean="0"/>
              <a:t>Various factors that play a role in pathogenesis includes:</a:t>
            </a:r>
          </a:p>
          <a:p>
            <a:pPr lvl="1">
              <a:buFont typeface="Wingdings" pitchFamily="2" charset="2"/>
              <a:buChar char="Ø"/>
            </a:pPr>
            <a:r>
              <a:rPr lang="en-US" dirty="0" smtClean="0"/>
              <a:t>IL-1, IL-6, IL-18</a:t>
            </a:r>
          </a:p>
          <a:p>
            <a:pPr lvl="1">
              <a:buFont typeface="Wingdings" pitchFamily="2" charset="2"/>
              <a:buChar char="Ø"/>
            </a:pPr>
            <a:r>
              <a:rPr lang="en-US" dirty="0" err="1" smtClean="0"/>
              <a:t>Resistin</a:t>
            </a:r>
            <a:endParaRPr lang="en-US" dirty="0" smtClean="0"/>
          </a:p>
          <a:p>
            <a:pPr lvl="1">
              <a:buFont typeface="Wingdings" pitchFamily="2" charset="2"/>
              <a:buChar char="Ø"/>
            </a:pPr>
            <a:r>
              <a:rPr lang="en-US" dirty="0" smtClean="0"/>
              <a:t>TNF-alpha</a:t>
            </a:r>
          </a:p>
          <a:p>
            <a:pPr lvl="1">
              <a:buFont typeface="Wingdings" pitchFamily="2" charset="2"/>
              <a:buChar char="Ø"/>
            </a:pPr>
            <a:r>
              <a:rPr lang="en-US" dirty="0" smtClean="0"/>
              <a:t>CRP</a:t>
            </a:r>
            <a:endParaRPr lang="en-IN" dirty="0" smtClean="0"/>
          </a:p>
          <a:p>
            <a:r>
              <a:rPr lang="en-US" b="1" dirty="0" err="1" smtClean="0"/>
              <a:t>Adiponectin</a:t>
            </a:r>
            <a:r>
              <a:rPr lang="en-US" dirty="0" smtClean="0"/>
              <a:t> an </a:t>
            </a:r>
            <a:r>
              <a:rPr lang="en-US" u="sng" dirty="0" smtClean="0"/>
              <a:t>anti inflammatory</a:t>
            </a:r>
            <a:r>
              <a:rPr lang="en-US" dirty="0" smtClean="0"/>
              <a:t> cytokine is reduced in metabolic syndrome.</a:t>
            </a:r>
          </a:p>
          <a:p>
            <a:endParaRPr 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europeanurology.com/uploads/europeanurology.com/eur_articles/S0302-2838(11)01252-8/assets/gr2/gr2_584x467.jpg"/>
          <p:cNvPicPr>
            <a:picLocks noChangeAspect="1" noChangeArrowheads="1"/>
          </p:cNvPicPr>
          <p:nvPr/>
        </p:nvPicPr>
        <p:blipFill>
          <a:blip r:embed="rId2"/>
          <a:srcRect/>
          <a:stretch>
            <a:fillRect/>
          </a:stretch>
        </p:blipFill>
        <p:spPr bwMode="auto">
          <a:xfrm>
            <a:off x="457200" y="1676400"/>
            <a:ext cx="8229600" cy="4876800"/>
          </a:xfrm>
          <a:prstGeom prst="rect">
            <a:avLst/>
          </a:prstGeom>
          <a:noFill/>
        </p:spPr>
      </p:pic>
      <p:pic>
        <p:nvPicPr>
          <p:cNvPr id="4" name="Picture 3" descr="C:\Users\gurumaa\Desktop\14301-SpecialIssue-Logo.jpg"/>
          <p:cNvPicPr>
            <a:picLocks noChangeAspect="1" noChangeArrowheads="1"/>
          </p:cNvPicPr>
          <p:nvPr/>
        </p:nvPicPr>
        <p:blipFill>
          <a:blip r:embed="rId3" cstate="print"/>
          <a:srcRect/>
          <a:stretch>
            <a:fillRect/>
          </a:stretch>
        </p:blipFill>
        <p:spPr bwMode="auto">
          <a:xfrm>
            <a:off x="0" y="0"/>
            <a:ext cx="1728192" cy="1295400"/>
          </a:xfrm>
          <a:prstGeom prst="rect">
            <a:avLst/>
          </a:prstGeom>
          <a:noFill/>
        </p:spPr>
      </p:pic>
      <p:sp>
        <p:nvSpPr>
          <p:cNvPr id="7" name="Title 1"/>
          <p:cNvSpPr txBox="1">
            <a:spLocks/>
          </p:cNvSpPr>
          <p:nvPr/>
        </p:nvSpPr>
        <p:spPr>
          <a:xfrm>
            <a:off x="1752600" y="0"/>
            <a:ext cx="7016195" cy="12954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Pathogenesis </a:t>
            </a:r>
            <a:r>
              <a:rPr kumimoji="0" lang="en-US" sz="3600" b="1" i="0" u="none" strike="noStrike" kern="1200" cap="none" spc="0" normalizeH="0" baseline="0" noProof="0" dirty="0" err="1" smtClean="0">
                <a:ln>
                  <a:noFill/>
                </a:ln>
                <a:solidFill>
                  <a:schemeClr val="bg1"/>
                </a:solidFill>
                <a:effectLst>
                  <a:outerShdw blurRad="38100" dist="38100" dir="2700000" algn="tl">
                    <a:srgbClr val="000000">
                      <a:alpha val="43137"/>
                    </a:srgbClr>
                  </a:outerShdw>
                </a:effectLst>
                <a:uLnTx/>
                <a:uFillTx/>
                <a:latin typeface="+mj-lt"/>
                <a:ea typeface="+mj-ea"/>
                <a:cs typeface="+mj-cs"/>
              </a:rPr>
              <a:t>contd</a:t>
            </a:r>
            <a:r>
              <a:rPr kumimoji="0" lang="en-US" sz="36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a:t>
            </a:r>
            <a:endParaRPr kumimoji="0" lang="en-IN" sz="36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0"/>
            <a:ext cx="6849765" cy="1295400"/>
          </a:xfrm>
        </p:spPr>
        <p:txBody>
          <a:bodyPr>
            <a:normAutofit/>
          </a:bodyPr>
          <a:lstStyle/>
          <a:p>
            <a:r>
              <a:rPr lang="en-US" b="1" dirty="0" smtClean="0">
                <a:effectLst>
                  <a:outerShdw blurRad="38100" dist="38100" dir="2700000" algn="tl">
                    <a:srgbClr val="000000">
                      <a:alpha val="43137"/>
                    </a:srgbClr>
                  </a:outerShdw>
                </a:effectLst>
              </a:rPr>
              <a:t>Pathogenesis </a:t>
            </a:r>
            <a:r>
              <a:rPr lang="en-US" b="1" dirty="0" err="1" smtClean="0">
                <a:effectLst>
                  <a:outerShdw blurRad="38100" dist="38100" dir="2700000" algn="tl">
                    <a:srgbClr val="000000">
                      <a:alpha val="43137"/>
                    </a:srgbClr>
                  </a:outerShdw>
                </a:effectLst>
              </a:rPr>
              <a:t>contd</a:t>
            </a:r>
            <a:r>
              <a:rPr lang="en-US" b="1" dirty="0" smtClean="0">
                <a:effectLst>
                  <a:outerShdw blurRad="38100" dist="38100" dir="2700000" algn="tl">
                    <a:srgbClr val="000000">
                      <a:alpha val="43137"/>
                    </a:srgbClr>
                  </a:outerShdw>
                </a:effectLst>
              </a:rPr>
              <a:t>…</a:t>
            </a:r>
            <a:endParaRPr lang="en-IN"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1905000"/>
            <a:ext cx="8229600" cy="4724400"/>
          </a:xfrm>
        </p:spPr>
        <p:txBody>
          <a:bodyPr/>
          <a:lstStyle/>
          <a:p>
            <a:pPr>
              <a:buNone/>
            </a:pPr>
            <a:r>
              <a:rPr lang="en-US" dirty="0" smtClean="0"/>
              <a:t>	</a:t>
            </a:r>
          </a:p>
          <a:p>
            <a:pPr>
              <a:buNone/>
            </a:pPr>
            <a:endParaRPr lang="en-US" dirty="0" smtClean="0"/>
          </a:p>
          <a:p>
            <a:pPr>
              <a:buNone/>
            </a:pPr>
            <a:r>
              <a:rPr lang="en-US" dirty="0" smtClean="0"/>
              <a:t>		</a:t>
            </a:r>
          </a:p>
          <a:p>
            <a:pPr algn="r">
              <a:buNone/>
            </a:pPr>
            <a:endParaRPr lang="en-US" dirty="0" smtClean="0"/>
          </a:p>
        </p:txBody>
      </p:sp>
      <p:pic>
        <p:nvPicPr>
          <p:cNvPr id="4" name="Picture 3" descr="C:\Users\gurumaa\Desktop\14301-SpecialIssue-Logo.jpg"/>
          <p:cNvPicPr>
            <a:picLocks noChangeAspect="1" noChangeArrowheads="1"/>
          </p:cNvPicPr>
          <p:nvPr/>
        </p:nvPicPr>
        <p:blipFill>
          <a:blip r:embed="rId2" cstate="print"/>
          <a:srcRect/>
          <a:stretch>
            <a:fillRect/>
          </a:stretch>
        </p:blipFill>
        <p:spPr bwMode="auto">
          <a:xfrm>
            <a:off x="0" y="0"/>
            <a:ext cx="1728192" cy="1295400"/>
          </a:xfrm>
          <a:prstGeom prst="rect">
            <a:avLst/>
          </a:prstGeom>
          <a:noFill/>
        </p:spPr>
      </p:pic>
      <p:cxnSp>
        <p:nvCxnSpPr>
          <p:cNvPr id="6" name="Straight Arrow Connector 5"/>
          <p:cNvCxnSpPr/>
          <p:nvPr/>
        </p:nvCxnSpPr>
        <p:spPr>
          <a:xfrm>
            <a:off x="2743200" y="2133600"/>
            <a:ext cx="990600" cy="1325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466806" y="2145268"/>
            <a:ext cx="6096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endCxn id="106" idx="3"/>
          </p:cNvCxnSpPr>
          <p:nvPr/>
        </p:nvCxnSpPr>
        <p:spPr>
          <a:xfrm flipH="1">
            <a:off x="7010400" y="3047999"/>
            <a:ext cx="1066800" cy="223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7583091" y="2640965"/>
            <a:ext cx="989012" cy="7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5400000">
            <a:off x="1104106" y="2639774"/>
            <a:ext cx="685800" cy="1588"/>
          </a:xfrm>
          <a:prstGeom prst="straightConnector1">
            <a:avLst/>
          </a:prstGeom>
          <a:ln w="38100" cmpd="sng">
            <a:solidFill>
              <a:schemeClr val="tx1"/>
            </a:solidFill>
            <a:headEnd w="lg" len="lg"/>
            <a:tailEnd type="arrow"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106" idx="1"/>
          </p:cNvCxnSpPr>
          <p:nvPr/>
        </p:nvCxnSpPr>
        <p:spPr>
          <a:xfrm>
            <a:off x="2514600" y="3048001"/>
            <a:ext cx="1752600" cy="223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1447800" y="3657600"/>
            <a:ext cx="63246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rot="5400000">
            <a:off x="4610100" y="3478768"/>
            <a:ext cx="381000" cy="1588"/>
          </a:xfrm>
          <a:prstGeom prst="straightConnector1">
            <a:avLst/>
          </a:prstGeom>
          <a:ln w="38100" cmpd="sng">
            <a:solidFill>
              <a:schemeClr val="tx1"/>
            </a:solidFill>
            <a:headEnd w="lg" len="lg"/>
            <a:tailEnd type="arrow" w="lg" len="lg"/>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rot="5400000">
            <a:off x="1258094" y="3847306"/>
            <a:ext cx="381000" cy="1588"/>
          </a:xfrm>
          <a:prstGeom prst="straightConnector1">
            <a:avLst/>
          </a:prstGeom>
          <a:ln w="38100" cmpd="sng">
            <a:solidFill>
              <a:schemeClr val="tx1"/>
            </a:solidFill>
            <a:headEnd w="lg" len="lg"/>
            <a:tailEnd type="arrow" w="lg" len="lg"/>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rot="5400000">
            <a:off x="7581106" y="3847306"/>
            <a:ext cx="381000" cy="1588"/>
          </a:xfrm>
          <a:prstGeom prst="straightConnector1">
            <a:avLst/>
          </a:prstGeom>
          <a:ln w="38100" cmpd="sng">
            <a:solidFill>
              <a:schemeClr val="tx1"/>
            </a:solidFill>
            <a:headEnd w="lg" len="lg"/>
            <a:tailEnd type="arrow" w="lg" len="lg"/>
          </a:ln>
        </p:spPr>
        <p:style>
          <a:lnRef idx="1">
            <a:schemeClr val="accent1"/>
          </a:lnRef>
          <a:fillRef idx="0">
            <a:schemeClr val="accent1"/>
          </a:fillRef>
          <a:effectRef idx="0">
            <a:schemeClr val="accent1"/>
          </a:effectRef>
          <a:fontRef idx="minor">
            <a:schemeClr val="tx1"/>
          </a:fontRef>
        </p:style>
      </p:cxnSp>
      <p:sp>
        <p:nvSpPr>
          <p:cNvPr id="61" name="Rectangle 60"/>
          <p:cNvSpPr/>
          <p:nvPr/>
        </p:nvSpPr>
        <p:spPr>
          <a:xfrm>
            <a:off x="304800" y="3893403"/>
            <a:ext cx="2362200" cy="1200329"/>
          </a:xfrm>
          <a:prstGeom prst="rect">
            <a:avLst/>
          </a:prstGeom>
        </p:spPr>
        <p:txBody>
          <a:bodyPr wrap="square">
            <a:spAutoFit/>
          </a:bodyPr>
          <a:lstStyle/>
          <a:p>
            <a:pPr>
              <a:buNone/>
            </a:pPr>
            <a:r>
              <a:rPr lang="en-US" sz="2400" dirty="0" smtClean="0"/>
              <a:t>Impaired insulin mediated glucose uptake</a:t>
            </a:r>
          </a:p>
        </p:txBody>
      </p:sp>
      <p:sp>
        <p:nvSpPr>
          <p:cNvPr id="62" name="Rectangle 61"/>
          <p:cNvSpPr/>
          <p:nvPr/>
        </p:nvSpPr>
        <p:spPr>
          <a:xfrm>
            <a:off x="6477000" y="3962400"/>
            <a:ext cx="2362200" cy="830997"/>
          </a:xfrm>
          <a:prstGeom prst="rect">
            <a:avLst/>
          </a:prstGeom>
        </p:spPr>
        <p:txBody>
          <a:bodyPr wrap="square">
            <a:spAutoFit/>
          </a:bodyPr>
          <a:lstStyle/>
          <a:p>
            <a:pPr>
              <a:buNone/>
            </a:pPr>
            <a:r>
              <a:rPr lang="en-US" sz="2400" dirty="0" smtClean="0"/>
              <a:t>Toxic injury to pancreatic islets</a:t>
            </a:r>
          </a:p>
        </p:txBody>
      </p:sp>
      <p:cxnSp>
        <p:nvCxnSpPr>
          <p:cNvPr id="63" name="Straight Arrow Connector 62"/>
          <p:cNvCxnSpPr/>
          <p:nvPr/>
        </p:nvCxnSpPr>
        <p:spPr>
          <a:xfrm rot="5400000">
            <a:off x="4350028" y="3955772"/>
            <a:ext cx="597932" cy="1588"/>
          </a:xfrm>
          <a:prstGeom prst="straightConnector1">
            <a:avLst/>
          </a:prstGeom>
          <a:ln w="38100" cmpd="sng">
            <a:solidFill>
              <a:schemeClr val="tx1"/>
            </a:solidFill>
            <a:headEnd w="lg" len="lg"/>
            <a:tailEnd type="arrow" w="lg" len="lg"/>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3581400" y="4110335"/>
            <a:ext cx="2362200" cy="830997"/>
          </a:xfrm>
          <a:prstGeom prst="rect">
            <a:avLst/>
          </a:prstGeom>
        </p:spPr>
        <p:txBody>
          <a:bodyPr wrap="square">
            <a:spAutoFit/>
          </a:bodyPr>
          <a:lstStyle/>
          <a:p>
            <a:pPr>
              <a:buNone/>
            </a:pPr>
            <a:r>
              <a:rPr lang="en-US" sz="2400" dirty="0" smtClean="0"/>
              <a:t>Increased insulin resistance</a:t>
            </a:r>
          </a:p>
        </p:txBody>
      </p:sp>
      <p:cxnSp>
        <p:nvCxnSpPr>
          <p:cNvPr id="65" name="Straight Arrow Connector 64"/>
          <p:cNvCxnSpPr/>
          <p:nvPr/>
        </p:nvCxnSpPr>
        <p:spPr>
          <a:xfrm rot="5400000" flipH="1" flipV="1">
            <a:off x="190500" y="3173968"/>
            <a:ext cx="381000" cy="1588"/>
          </a:xfrm>
          <a:prstGeom prst="straightConnector1">
            <a:avLst/>
          </a:prstGeom>
          <a:ln w="38100" cmpd="sng">
            <a:solidFill>
              <a:schemeClr val="tx1"/>
            </a:solidFill>
            <a:headEnd w="lg" len="lg"/>
            <a:tailEnd type="arrow" w="lg" len="lg"/>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1143000" y="5398532"/>
            <a:ext cx="6629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rot="5400000">
            <a:off x="4496594" y="5702538"/>
            <a:ext cx="609600" cy="1588"/>
          </a:xfrm>
          <a:prstGeom prst="straightConnector1">
            <a:avLst/>
          </a:prstGeom>
          <a:ln w="38100" cmpd="sng">
            <a:solidFill>
              <a:schemeClr val="tx1"/>
            </a:solidFill>
            <a:headEnd w="lg" len="lg"/>
            <a:tailEnd type="arrow" w="lg" len="lg"/>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400000">
            <a:off x="914797" y="5168741"/>
            <a:ext cx="456406"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4306094" y="5131038"/>
            <a:ext cx="531812"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5400000">
            <a:off x="7429500" y="5054838"/>
            <a:ext cx="685006" cy="7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Rectangle 93"/>
          <p:cNvSpPr/>
          <p:nvPr/>
        </p:nvSpPr>
        <p:spPr>
          <a:xfrm>
            <a:off x="3733800" y="6003667"/>
            <a:ext cx="2057400" cy="461665"/>
          </a:xfrm>
          <a:prstGeom prst="rect">
            <a:avLst/>
          </a:prstGeom>
          <a:ln>
            <a:solidFill>
              <a:schemeClr val="tx1"/>
            </a:solidFill>
          </a:ln>
        </p:spPr>
        <p:txBody>
          <a:bodyPr wrap="square">
            <a:spAutoFit/>
          </a:bodyPr>
          <a:lstStyle/>
          <a:p>
            <a:pPr>
              <a:buNone/>
            </a:pPr>
            <a:r>
              <a:rPr lang="en-US" sz="2400" dirty="0" smtClean="0"/>
              <a:t>Hyperglycemia </a:t>
            </a:r>
          </a:p>
        </p:txBody>
      </p:sp>
      <p:sp>
        <p:nvSpPr>
          <p:cNvPr id="95" name="Right Arrow 94"/>
          <p:cNvSpPr/>
          <p:nvPr/>
        </p:nvSpPr>
        <p:spPr>
          <a:xfrm>
            <a:off x="5867400" y="6160532"/>
            <a:ext cx="304800" cy="198119"/>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6" name="Rectangle 95"/>
          <p:cNvSpPr/>
          <p:nvPr/>
        </p:nvSpPr>
        <p:spPr>
          <a:xfrm>
            <a:off x="6248400" y="6008132"/>
            <a:ext cx="1676400" cy="461665"/>
          </a:xfrm>
          <a:prstGeom prst="rect">
            <a:avLst/>
          </a:prstGeom>
          <a:ln>
            <a:solidFill>
              <a:schemeClr val="tx1"/>
            </a:solidFill>
          </a:ln>
        </p:spPr>
        <p:txBody>
          <a:bodyPr wrap="square">
            <a:spAutoFit/>
          </a:bodyPr>
          <a:lstStyle/>
          <a:p>
            <a:pPr>
              <a:buNone/>
            </a:pPr>
            <a:r>
              <a:rPr lang="en-US" sz="2400" dirty="0" smtClean="0"/>
              <a:t>Type 2 DM</a:t>
            </a:r>
          </a:p>
        </p:txBody>
      </p:sp>
      <p:sp>
        <p:nvSpPr>
          <p:cNvPr id="100" name="Rectangle 99"/>
          <p:cNvSpPr/>
          <p:nvPr/>
        </p:nvSpPr>
        <p:spPr>
          <a:xfrm>
            <a:off x="228600" y="1828800"/>
            <a:ext cx="2438400" cy="461665"/>
          </a:xfrm>
          <a:prstGeom prst="rect">
            <a:avLst/>
          </a:prstGeom>
          <a:ln>
            <a:solidFill>
              <a:schemeClr val="tx1"/>
            </a:solidFill>
          </a:ln>
        </p:spPr>
        <p:txBody>
          <a:bodyPr wrap="square">
            <a:spAutoFit/>
          </a:bodyPr>
          <a:lstStyle/>
          <a:p>
            <a:pPr>
              <a:buNone/>
            </a:pPr>
            <a:r>
              <a:rPr lang="en-US" sz="2400" dirty="0" smtClean="0"/>
              <a:t>Insulin resistance</a:t>
            </a:r>
          </a:p>
        </p:txBody>
      </p:sp>
      <p:sp>
        <p:nvSpPr>
          <p:cNvPr id="101" name="Rectangle 100"/>
          <p:cNvSpPr/>
          <p:nvPr/>
        </p:nvSpPr>
        <p:spPr>
          <a:xfrm>
            <a:off x="3733800" y="1900535"/>
            <a:ext cx="3657600" cy="461665"/>
          </a:xfrm>
          <a:prstGeom prst="rect">
            <a:avLst/>
          </a:prstGeom>
          <a:ln>
            <a:noFill/>
          </a:ln>
        </p:spPr>
        <p:txBody>
          <a:bodyPr wrap="square">
            <a:spAutoFit/>
          </a:bodyPr>
          <a:lstStyle/>
          <a:p>
            <a:pPr>
              <a:buNone/>
            </a:pPr>
            <a:r>
              <a:rPr lang="en-US" sz="2400" dirty="0" smtClean="0"/>
              <a:t>pp/fasting </a:t>
            </a:r>
            <a:r>
              <a:rPr lang="en-US" sz="2400" dirty="0" err="1" smtClean="0"/>
              <a:t>hyperinsulinemia</a:t>
            </a:r>
            <a:endParaRPr lang="en-US" sz="2400" dirty="0" smtClean="0"/>
          </a:p>
        </p:txBody>
      </p:sp>
      <p:sp>
        <p:nvSpPr>
          <p:cNvPr id="105" name="Rectangle 104"/>
          <p:cNvSpPr/>
          <p:nvPr/>
        </p:nvSpPr>
        <p:spPr>
          <a:xfrm>
            <a:off x="304800" y="2895600"/>
            <a:ext cx="2133600" cy="461665"/>
          </a:xfrm>
          <a:prstGeom prst="rect">
            <a:avLst/>
          </a:prstGeom>
          <a:ln>
            <a:noFill/>
          </a:ln>
        </p:spPr>
        <p:txBody>
          <a:bodyPr wrap="square">
            <a:spAutoFit/>
          </a:bodyPr>
          <a:lstStyle/>
          <a:p>
            <a:pPr algn="r">
              <a:buNone/>
            </a:pPr>
            <a:r>
              <a:rPr lang="en-US" sz="2400" dirty="0" smtClean="0"/>
              <a:t>Lipolysis by LPL</a:t>
            </a:r>
          </a:p>
        </p:txBody>
      </p:sp>
      <p:sp>
        <p:nvSpPr>
          <p:cNvPr id="106" name="Rectangle 105"/>
          <p:cNvSpPr/>
          <p:nvPr/>
        </p:nvSpPr>
        <p:spPr>
          <a:xfrm>
            <a:off x="4267200" y="2819400"/>
            <a:ext cx="2743200" cy="461665"/>
          </a:xfrm>
          <a:prstGeom prst="rect">
            <a:avLst/>
          </a:prstGeom>
          <a:ln>
            <a:solidFill>
              <a:schemeClr val="tx1"/>
            </a:solidFill>
          </a:ln>
        </p:spPr>
        <p:txBody>
          <a:bodyPr wrap="square">
            <a:spAutoFit/>
          </a:bodyPr>
          <a:lstStyle/>
          <a:p>
            <a:pPr>
              <a:buNone/>
            </a:pPr>
            <a:r>
              <a:rPr lang="en-US" sz="2400" dirty="0" smtClean="0"/>
              <a:t>Abundance of FFA’s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hidden="1"/>
          <p:cNvSpPr>
            <a:spLocks noGrp="1" noChangeArrowheads="1"/>
          </p:cNvSpPr>
          <p:nvPr>
            <p:ph type="title"/>
          </p:nvPr>
        </p:nvSpPr>
        <p:spPr/>
        <p:txBody>
          <a:bodyPr/>
          <a:lstStyle/>
          <a:p>
            <a:endParaRPr lang="ru-RU" smtClean="0"/>
          </a:p>
        </p:txBody>
      </p:sp>
      <p:pic>
        <p:nvPicPr>
          <p:cNvPr id="29699" name="Picture 3" descr="Deewania_011504_001"/>
          <p:cNvPicPr preferRelativeResize="0">
            <a:picLocks noChangeAspect="1" noChangeArrowheads="1"/>
          </p:cNvPicPr>
          <p:nvPr>
            <p:custDataLst>
              <p:tags r:id="rId1"/>
            </p:custDataLst>
          </p:nvPr>
        </p:nvPicPr>
        <p:blipFill>
          <a:blip r:embed="rId4"/>
          <a:srcRect/>
          <a:stretch>
            <a:fillRect/>
          </a:stretch>
        </p:blipFill>
        <p:spPr bwMode="auto">
          <a:xfrm>
            <a:off x="0" y="0"/>
            <a:ext cx="9144000" cy="6862763"/>
          </a:xfrm>
          <a:prstGeom prst="rect">
            <a:avLst/>
          </a:prstGeom>
          <a:noFill/>
          <a:ln w="9525">
            <a:noFill/>
            <a:miter lim="800000"/>
            <a:headEnd/>
            <a:tailEnd/>
          </a:ln>
        </p:spPr>
      </p:pic>
      <p:sp>
        <p:nvSpPr>
          <p:cNvPr id="29700" name="Text Box 4"/>
          <p:cNvSpPr txBox="1">
            <a:spLocks noChangeArrowheads="1"/>
          </p:cNvSpPr>
          <p:nvPr/>
        </p:nvSpPr>
        <p:spPr bwMode="auto">
          <a:xfrm>
            <a:off x="152400" y="1981200"/>
            <a:ext cx="8915400" cy="1508105"/>
          </a:xfrm>
          <a:prstGeom prst="rect">
            <a:avLst/>
          </a:prstGeom>
          <a:noFill/>
          <a:ln w="9525">
            <a:noFill/>
            <a:miter lim="800000"/>
            <a:headEnd/>
            <a:tailEnd/>
          </a:ln>
        </p:spPr>
        <p:txBody>
          <a:bodyPr wrap="square">
            <a:spAutoFit/>
          </a:bodyPr>
          <a:lstStyle/>
          <a:p>
            <a:pPr algn="just">
              <a:spcBef>
                <a:spcPct val="50000"/>
              </a:spcBef>
            </a:pPr>
            <a:r>
              <a:rPr lang="en-US" sz="3200" b="1" dirty="0"/>
              <a:t>International Diabetes Federation Definition:    </a:t>
            </a:r>
          </a:p>
          <a:p>
            <a:pPr algn="just">
              <a:spcBef>
                <a:spcPct val="50000"/>
              </a:spcBef>
            </a:pPr>
            <a:r>
              <a:rPr lang="en-US" sz="2400" b="1" dirty="0"/>
              <a:t>Abdominal obesity </a:t>
            </a:r>
            <a:r>
              <a:rPr lang="en-US" sz="2400" b="1" u="sng" dirty="0"/>
              <a:t>plus</a:t>
            </a:r>
            <a:r>
              <a:rPr lang="en-US" sz="2400" b="1" dirty="0"/>
              <a:t> two other components</a:t>
            </a:r>
            <a:r>
              <a:rPr lang="en-US" sz="2400" b="1" dirty="0" smtClean="0"/>
              <a:t>: </a:t>
            </a:r>
            <a:r>
              <a:rPr lang="en-US" sz="2400" b="1" dirty="0"/>
              <a:t>elevated BP, low HDL, elevated TG, or impaired fasting glucose</a:t>
            </a:r>
          </a:p>
        </p:txBody>
      </p:sp>
      <p:pic>
        <p:nvPicPr>
          <p:cNvPr id="5" name="Picture 2" descr="C:\Users\gurumaa\Desktop\14301-SpecialIssue-Logo.jpg"/>
          <p:cNvPicPr>
            <a:picLocks noChangeAspect="1" noChangeArrowheads="1"/>
          </p:cNvPicPr>
          <p:nvPr/>
        </p:nvPicPr>
        <p:blipFill>
          <a:blip r:embed="rId5" cstate="print"/>
          <a:srcRect/>
          <a:stretch>
            <a:fillRect/>
          </a:stretch>
        </p:blipFill>
        <p:spPr bwMode="auto">
          <a:xfrm>
            <a:off x="0" y="990600"/>
            <a:ext cx="1728192" cy="11430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jamster\Desktop\MTS1.png"/>
          <p:cNvPicPr>
            <a:picLocks noChangeAspect="1" noChangeArrowheads="1"/>
          </p:cNvPicPr>
          <p:nvPr/>
        </p:nvPicPr>
        <p:blipFill>
          <a:blip r:embed="rId2"/>
          <a:srcRect/>
          <a:stretch>
            <a:fillRect/>
          </a:stretch>
        </p:blipFill>
        <p:spPr bwMode="auto">
          <a:xfrm>
            <a:off x="381000" y="1676400"/>
            <a:ext cx="8305800" cy="4838700"/>
          </a:xfrm>
          <a:prstGeom prst="rect">
            <a:avLst/>
          </a:prstGeom>
          <a:noFill/>
        </p:spPr>
      </p:pic>
      <p:pic>
        <p:nvPicPr>
          <p:cNvPr id="5" name="Picture 4" descr="C:\Users\gurumaa\Desktop\14301-SpecialIssue-Logo.jpg"/>
          <p:cNvPicPr>
            <a:picLocks noChangeAspect="1" noChangeArrowheads="1"/>
          </p:cNvPicPr>
          <p:nvPr/>
        </p:nvPicPr>
        <p:blipFill>
          <a:blip r:embed="rId3" cstate="print"/>
          <a:srcRect/>
          <a:stretch>
            <a:fillRect/>
          </a:stretch>
        </p:blipFill>
        <p:spPr bwMode="auto">
          <a:xfrm>
            <a:off x="0" y="0"/>
            <a:ext cx="1728192" cy="1295400"/>
          </a:xfrm>
          <a:prstGeom prst="rect">
            <a:avLst/>
          </a:prstGeom>
          <a:noFill/>
        </p:spPr>
      </p:pic>
      <p:sp>
        <p:nvSpPr>
          <p:cNvPr id="6" name="Title 1"/>
          <p:cNvSpPr txBox="1">
            <a:spLocks/>
          </p:cNvSpPr>
          <p:nvPr/>
        </p:nvSpPr>
        <p:spPr>
          <a:xfrm>
            <a:off x="1752601" y="0"/>
            <a:ext cx="4419600" cy="12954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Pathogenesis </a:t>
            </a:r>
            <a:r>
              <a:rPr kumimoji="0" lang="en-US" sz="3600" b="1" i="0" u="none" strike="noStrike" kern="1200" cap="none" spc="0" normalizeH="0" baseline="0" noProof="0" dirty="0" err="1" smtClean="0">
                <a:ln>
                  <a:noFill/>
                </a:ln>
                <a:solidFill>
                  <a:schemeClr val="bg1"/>
                </a:solidFill>
                <a:effectLst>
                  <a:outerShdw blurRad="38100" dist="38100" dir="2700000" algn="tl">
                    <a:srgbClr val="000000">
                      <a:alpha val="43137"/>
                    </a:srgbClr>
                  </a:outerShdw>
                </a:effectLst>
                <a:uLnTx/>
                <a:uFillTx/>
                <a:latin typeface="+mj-lt"/>
                <a:ea typeface="+mj-ea"/>
                <a:cs typeface="+mj-cs"/>
              </a:rPr>
              <a:t>contd</a:t>
            </a:r>
            <a:r>
              <a:rPr kumimoji="0" lang="en-US" sz="36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 </a:t>
            </a:r>
            <a:endParaRPr kumimoji="0" lang="en-IN" sz="36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43797"/>
            <a:ext cx="8686800" cy="4985603"/>
          </a:xfrm>
        </p:spPr>
        <p:txBody>
          <a:bodyPr/>
          <a:lstStyle/>
          <a:p>
            <a:pPr>
              <a:buNone/>
            </a:pPr>
            <a:endParaRPr lang="en-IN" dirty="0"/>
          </a:p>
        </p:txBody>
      </p:sp>
      <p:pic>
        <p:nvPicPr>
          <p:cNvPr id="4" name="Picture 3" descr="C:\Users\gurumaa\Desktop\14301-SpecialIssue-Logo.jpg"/>
          <p:cNvPicPr>
            <a:picLocks noChangeAspect="1" noChangeArrowheads="1"/>
          </p:cNvPicPr>
          <p:nvPr/>
        </p:nvPicPr>
        <p:blipFill>
          <a:blip r:embed="rId2" cstate="print"/>
          <a:srcRect/>
          <a:stretch>
            <a:fillRect/>
          </a:stretch>
        </p:blipFill>
        <p:spPr bwMode="auto">
          <a:xfrm>
            <a:off x="0" y="0"/>
            <a:ext cx="1728192" cy="1295400"/>
          </a:xfrm>
          <a:prstGeom prst="rect">
            <a:avLst/>
          </a:prstGeom>
          <a:noFill/>
        </p:spPr>
      </p:pic>
      <p:sp>
        <p:nvSpPr>
          <p:cNvPr id="5" name="Title 1"/>
          <p:cNvSpPr txBox="1">
            <a:spLocks/>
          </p:cNvSpPr>
          <p:nvPr/>
        </p:nvSpPr>
        <p:spPr>
          <a:xfrm>
            <a:off x="1752601" y="0"/>
            <a:ext cx="4419600" cy="12954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Pathogenesis </a:t>
            </a:r>
            <a:r>
              <a:rPr kumimoji="0" lang="en-US" sz="3600" b="1" i="0" u="none" strike="noStrike" kern="1200" cap="none" spc="0" normalizeH="0" baseline="0" noProof="0" dirty="0" err="1" smtClean="0">
                <a:ln>
                  <a:noFill/>
                </a:ln>
                <a:solidFill>
                  <a:schemeClr val="bg1"/>
                </a:solidFill>
                <a:effectLst>
                  <a:outerShdw blurRad="38100" dist="38100" dir="2700000" algn="tl">
                    <a:srgbClr val="000000">
                      <a:alpha val="43137"/>
                    </a:srgbClr>
                  </a:outerShdw>
                </a:effectLst>
                <a:uLnTx/>
                <a:uFillTx/>
                <a:latin typeface="+mj-lt"/>
                <a:ea typeface="+mj-ea"/>
                <a:cs typeface="+mj-cs"/>
              </a:rPr>
              <a:t>contd</a:t>
            </a:r>
            <a:r>
              <a:rPr kumimoji="0" lang="en-US" sz="36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 </a:t>
            </a:r>
            <a:endParaRPr kumimoji="0" lang="en-IN" sz="36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endParaRPr>
          </a:p>
        </p:txBody>
      </p:sp>
      <p:pic>
        <p:nvPicPr>
          <p:cNvPr id="1026" name="Picture 2" descr="C:\Users\jamster\Desktop\MTS.jpg"/>
          <p:cNvPicPr>
            <a:picLocks noChangeAspect="1" noChangeArrowheads="1"/>
          </p:cNvPicPr>
          <p:nvPr/>
        </p:nvPicPr>
        <p:blipFill>
          <a:blip r:embed="rId3"/>
          <a:srcRect/>
          <a:stretch>
            <a:fillRect/>
          </a:stretch>
        </p:blipFill>
        <p:spPr bwMode="auto">
          <a:xfrm>
            <a:off x="0" y="1295400"/>
            <a:ext cx="9144000" cy="55626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0"/>
            <a:ext cx="4038601" cy="1295400"/>
          </a:xfrm>
        </p:spPr>
        <p:txBody>
          <a:bodyPr>
            <a:normAutofit/>
          </a:bodyPr>
          <a:lstStyle/>
          <a:p>
            <a:pPr algn="l"/>
            <a:r>
              <a:rPr lang="en-US" sz="4000" b="1" dirty="0" smtClean="0">
                <a:solidFill>
                  <a:schemeClr val="bg1"/>
                </a:solidFill>
                <a:effectLst>
                  <a:outerShdw blurRad="38100" dist="38100" dir="2700000" algn="tl">
                    <a:srgbClr val="000000">
                      <a:alpha val="43137"/>
                    </a:srgbClr>
                  </a:outerShdw>
                </a:effectLst>
              </a:rPr>
              <a:t>How to diagnose?</a:t>
            </a:r>
            <a:endParaRPr lang="en-IN" sz="4000" b="1" dirty="0">
              <a:solidFill>
                <a:schemeClr val="bg1"/>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448965" y="1672740"/>
            <a:ext cx="8229600" cy="5032860"/>
          </a:xfrm>
        </p:spPr>
        <p:txBody>
          <a:bodyPr>
            <a:normAutofit fontScale="92500" lnSpcReduction="10000"/>
          </a:bodyPr>
          <a:lstStyle/>
          <a:p>
            <a:pPr algn="just"/>
            <a:r>
              <a:rPr lang="en-US" dirty="0" smtClean="0"/>
              <a:t>IDF criteria</a:t>
            </a:r>
          </a:p>
          <a:p>
            <a:pPr algn="just"/>
            <a:r>
              <a:rPr lang="en-US" dirty="0" smtClean="0"/>
              <a:t>H/o symptoms of OSA in all patients</a:t>
            </a:r>
          </a:p>
          <a:p>
            <a:pPr algn="just"/>
            <a:r>
              <a:rPr lang="en-US" dirty="0" smtClean="0"/>
              <a:t>H/o PCOS in premenopausal women</a:t>
            </a:r>
          </a:p>
          <a:p>
            <a:pPr algn="just"/>
            <a:r>
              <a:rPr lang="en-US" dirty="0" smtClean="0"/>
              <a:t>Family H/o CVD and DM</a:t>
            </a:r>
          </a:p>
          <a:p>
            <a:pPr algn="just"/>
            <a:r>
              <a:rPr lang="en-US" dirty="0" smtClean="0"/>
              <a:t>Waist circumference and BP measurement</a:t>
            </a:r>
          </a:p>
          <a:p>
            <a:pPr algn="just"/>
            <a:r>
              <a:rPr lang="en-US" dirty="0" smtClean="0"/>
              <a:t>Laboratory investigations</a:t>
            </a:r>
          </a:p>
          <a:p>
            <a:pPr lvl="1" algn="just">
              <a:buFont typeface="Wingdings" pitchFamily="2" charset="2"/>
              <a:buChar char="ü"/>
            </a:pPr>
            <a:r>
              <a:rPr lang="en-US" dirty="0" smtClean="0"/>
              <a:t>Fasting lipid profile and fasting glucose</a:t>
            </a:r>
          </a:p>
          <a:p>
            <a:pPr lvl="1" algn="just">
              <a:buFont typeface="Wingdings" pitchFamily="2" charset="2"/>
              <a:buChar char="ü"/>
            </a:pPr>
            <a:r>
              <a:rPr lang="en-US" dirty="0" err="1" smtClean="0"/>
              <a:t>hs</a:t>
            </a:r>
            <a:r>
              <a:rPr lang="en-US" dirty="0" smtClean="0"/>
              <a:t>-CRP, fibrinogen, uric acid, urinary </a:t>
            </a:r>
            <a:r>
              <a:rPr lang="en-US" dirty="0" err="1" smtClean="0"/>
              <a:t>microalbumin</a:t>
            </a:r>
            <a:endParaRPr lang="en-US" dirty="0" smtClean="0"/>
          </a:p>
          <a:p>
            <a:pPr lvl="1" algn="just">
              <a:buFont typeface="Wingdings" pitchFamily="2" charset="2"/>
              <a:buChar char="ü"/>
            </a:pPr>
            <a:r>
              <a:rPr lang="en-US" dirty="0" smtClean="0"/>
              <a:t>LFT for NAFLD</a:t>
            </a:r>
          </a:p>
          <a:p>
            <a:pPr lvl="1" algn="just">
              <a:buFont typeface="Wingdings" pitchFamily="2" charset="2"/>
              <a:buChar char="ü"/>
            </a:pPr>
            <a:r>
              <a:rPr lang="en-US" dirty="0" smtClean="0"/>
              <a:t>Sleep study for OSA</a:t>
            </a:r>
          </a:p>
          <a:p>
            <a:pPr lvl="1" algn="just">
              <a:buFont typeface="Wingdings" pitchFamily="2" charset="2"/>
              <a:buChar char="ü"/>
            </a:pPr>
            <a:r>
              <a:rPr lang="en-US" dirty="0" smtClean="0"/>
              <a:t>Testosterone, FSH, LH for PCOS</a:t>
            </a:r>
            <a:endParaRPr lang="en-IN" dirty="0"/>
          </a:p>
        </p:txBody>
      </p:sp>
      <p:pic>
        <p:nvPicPr>
          <p:cNvPr id="3" name="Picture 2" descr="C:\Users\gurumaa\Desktop\14301-SpecialIssue-Logo.jpg"/>
          <p:cNvPicPr>
            <a:picLocks noChangeAspect="1" noChangeArrowheads="1"/>
          </p:cNvPicPr>
          <p:nvPr/>
        </p:nvPicPr>
        <p:blipFill>
          <a:blip r:embed="rId2" cstate="print"/>
          <a:srcRect/>
          <a:stretch>
            <a:fillRect/>
          </a:stretch>
        </p:blipFill>
        <p:spPr bwMode="auto">
          <a:xfrm>
            <a:off x="0" y="0"/>
            <a:ext cx="1728192" cy="12954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
            <a:ext cx="7620000" cy="1295400"/>
          </a:xfrm>
        </p:spPr>
        <p:txBody>
          <a:bodyPr/>
          <a:lstStyle/>
          <a:p>
            <a:r>
              <a:rPr lang="en-US" b="1" dirty="0" smtClean="0">
                <a:effectLst>
                  <a:outerShdw blurRad="38100" dist="38100" dir="2700000" algn="tl">
                    <a:srgbClr val="000000">
                      <a:alpha val="43137"/>
                    </a:srgbClr>
                  </a:outerShdw>
                </a:effectLst>
              </a:rPr>
              <a:t>TREATMENT</a:t>
            </a:r>
            <a:endParaRPr lang="en-US" b="1" dirty="0">
              <a:effectLst>
                <a:outerShdw blurRad="38100" dist="38100" dir="2700000" algn="tl">
                  <a:srgbClr val="000000">
                    <a:alpha val="43137"/>
                  </a:srgbClr>
                </a:outerShdw>
              </a:effectLst>
            </a:endParaRPr>
          </a:p>
        </p:txBody>
      </p:sp>
      <p:pic>
        <p:nvPicPr>
          <p:cNvPr id="14338" name="Picture 2" descr="C:\Users\abc\Pictures\download (6).jpg"/>
          <p:cNvPicPr>
            <a:picLocks noChangeAspect="1" noChangeArrowheads="1"/>
          </p:cNvPicPr>
          <p:nvPr/>
        </p:nvPicPr>
        <p:blipFill>
          <a:blip r:embed="rId2"/>
          <a:srcRect/>
          <a:stretch>
            <a:fillRect/>
          </a:stretch>
        </p:blipFill>
        <p:spPr bwMode="auto">
          <a:xfrm>
            <a:off x="1143000" y="1676400"/>
            <a:ext cx="5105400" cy="3886200"/>
          </a:xfrm>
          <a:prstGeom prst="rect">
            <a:avLst/>
          </a:prstGeom>
          <a:noFill/>
        </p:spPr>
      </p:pic>
      <p:pic>
        <p:nvPicPr>
          <p:cNvPr id="4" name="Picture 3" descr="C:\Users\gurumaa\Desktop\14301-SpecialIssue-Logo.jpg"/>
          <p:cNvPicPr>
            <a:picLocks noChangeAspect="1" noChangeArrowheads="1"/>
          </p:cNvPicPr>
          <p:nvPr/>
        </p:nvPicPr>
        <p:blipFill>
          <a:blip r:embed="rId3" cstate="print"/>
          <a:srcRect/>
          <a:stretch>
            <a:fillRect/>
          </a:stretch>
        </p:blipFill>
        <p:spPr bwMode="auto">
          <a:xfrm>
            <a:off x="0" y="0"/>
            <a:ext cx="1728192" cy="12954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52600"/>
            <a:ext cx="8686800" cy="4419600"/>
          </a:xfrm>
        </p:spPr>
        <p:txBody>
          <a:bodyPr>
            <a:normAutofit/>
          </a:bodyPr>
          <a:lstStyle/>
          <a:p>
            <a:pPr algn="just"/>
            <a:r>
              <a:rPr lang="en-US" sz="2400" dirty="0" smtClean="0"/>
              <a:t>Weight reduction- include a combination of </a:t>
            </a:r>
            <a:r>
              <a:rPr lang="en-US" sz="2400" b="1" dirty="0" smtClean="0"/>
              <a:t>caloric restriction</a:t>
            </a:r>
            <a:r>
              <a:rPr lang="en-US" sz="2400" dirty="0" smtClean="0"/>
              <a:t>, </a:t>
            </a:r>
            <a:r>
              <a:rPr lang="en-US" sz="2400" b="1" dirty="0" smtClean="0"/>
              <a:t>increased physical activity</a:t>
            </a:r>
            <a:r>
              <a:rPr lang="en-US" sz="2400" dirty="0" smtClean="0"/>
              <a:t>, and </a:t>
            </a:r>
            <a:r>
              <a:rPr lang="en-US" sz="2400" b="1" dirty="0" smtClean="0"/>
              <a:t>behavior modification</a:t>
            </a:r>
            <a:r>
              <a:rPr lang="en-US" sz="2400" dirty="0" smtClean="0"/>
              <a:t>.</a:t>
            </a:r>
          </a:p>
          <a:p>
            <a:pPr algn="just">
              <a:buNone/>
            </a:pPr>
            <a:endParaRPr lang="en-US" sz="3200" dirty="0" smtClean="0"/>
          </a:p>
          <a:p>
            <a:pPr algn="just"/>
            <a:endParaRPr lang="en-US" dirty="0"/>
          </a:p>
        </p:txBody>
      </p:sp>
      <p:sp>
        <p:nvSpPr>
          <p:cNvPr id="2" name="Title 1"/>
          <p:cNvSpPr>
            <a:spLocks noGrp="1"/>
          </p:cNvSpPr>
          <p:nvPr>
            <p:ph type="title"/>
          </p:nvPr>
        </p:nvSpPr>
        <p:spPr>
          <a:xfrm>
            <a:off x="1828800" y="0"/>
            <a:ext cx="4267200" cy="1295400"/>
          </a:xfrm>
        </p:spPr>
        <p:txBody>
          <a:bodyPr>
            <a:normAutofit/>
          </a:bodyPr>
          <a:lstStyle/>
          <a:p>
            <a:r>
              <a:rPr lang="en-US" sz="3200" b="1" dirty="0" smtClean="0">
                <a:effectLst>
                  <a:outerShdw blurRad="38100" dist="38100" dir="2700000" algn="tl">
                    <a:srgbClr val="000000">
                      <a:alpha val="43137"/>
                    </a:srgbClr>
                  </a:outerShdw>
                </a:effectLst>
              </a:rPr>
              <a:t>LIFESTYLE MODIFICATIONS</a:t>
            </a:r>
            <a:endParaRPr lang="en-US" sz="3200" b="1" dirty="0">
              <a:effectLst>
                <a:outerShdw blurRad="38100" dist="38100" dir="2700000" algn="tl">
                  <a:srgbClr val="000000">
                    <a:alpha val="43137"/>
                  </a:srgbClr>
                </a:outerShdw>
              </a:effectLst>
            </a:endParaRPr>
          </a:p>
        </p:txBody>
      </p:sp>
      <p:pic>
        <p:nvPicPr>
          <p:cNvPr id="5" name="Picture 3" descr="C:\Users\abc\Pictures\diab_021.jpg"/>
          <p:cNvPicPr>
            <a:picLocks noChangeAspect="1" noChangeArrowheads="1"/>
          </p:cNvPicPr>
          <p:nvPr/>
        </p:nvPicPr>
        <p:blipFill>
          <a:blip r:embed="rId2"/>
          <a:srcRect/>
          <a:stretch>
            <a:fillRect/>
          </a:stretch>
        </p:blipFill>
        <p:spPr bwMode="auto">
          <a:xfrm>
            <a:off x="5410200" y="3505200"/>
            <a:ext cx="3733800" cy="3048000"/>
          </a:xfrm>
          <a:prstGeom prst="rect">
            <a:avLst/>
          </a:prstGeom>
          <a:noFill/>
        </p:spPr>
      </p:pic>
      <p:pic>
        <p:nvPicPr>
          <p:cNvPr id="6147" name="Picture 3" descr="C:\Users\abc\Pictures\obese-with-soda-214x300.jpg"/>
          <p:cNvPicPr>
            <a:picLocks noChangeAspect="1" noChangeArrowheads="1"/>
          </p:cNvPicPr>
          <p:nvPr/>
        </p:nvPicPr>
        <p:blipFill>
          <a:blip r:embed="rId3"/>
          <a:srcRect/>
          <a:stretch>
            <a:fillRect/>
          </a:stretch>
        </p:blipFill>
        <p:spPr bwMode="auto">
          <a:xfrm>
            <a:off x="76200" y="2693337"/>
            <a:ext cx="5105401" cy="4164663"/>
          </a:xfrm>
          <a:prstGeom prst="rect">
            <a:avLst/>
          </a:prstGeom>
          <a:noFill/>
        </p:spPr>
      </p:pic>
      <p:sp>
        <p:nvSpPr>
          <p:cNvPr id="7" name="Right Arrow 6"/>
          <p:cNvSpPr/>
          <p:nvPr/>
        </p:nvSpPr>
        <p:spPr>
          <a:xfrm>
            <a:off x="4495800" y="41910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Users\gurumaa\Desktop\14301-SpecialIssue-Logo.jpg"/>
          <p:cNvPicPr>
            <a:picLocks noChangeAspect="1" noChangeArrowheads="1"/>
          </p:cNvPicPr>
          <p:nvPr/>
        </p:nvPicPr>
        <p:blipFill>
          <a:blip r:embed="rId4" cstate="print"/>
          <a:srcRect/>
          <a:stretch>
            <a:fillRect/>
          </a:stretch>
        </p:blipFill>
        <p:spPr bwMode="auto">
          <a:xfrm>
            <a:off x="0" y="0"/>
            <a:ext cx="1728192" cy="12954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bc\Pictures\metabolic-syndrome-diet-416x277.jpg"/>
          <p:cNvPicPr>
            <a:picLocks noChangeAspect="1" noChangeArrowheads="1"/>
          </p:cNvPicPr>
          <p:nvPr/>
        </p:nvPicPr>
        <p:blipFill>
          <a:blip r:embed="rId2">
            <a:lum bright="50000"/>
          </a:blip>
          <a:srcRect/>
          <a:stretch>
            <a:fillRect/>
          </a:stretch>
        </p:blipFill>
        <p:spPr bwMode="auto">
          <a:xfrm>
            <a:off x="0" y="1295400"/>
            <a:ext cx="9144000" cy="5562600"/>
          </a:xfrm>
          <a:prstGeom prst="rect">
            <a:avLst/>
          </a:prstGeom>
          <a:blipFill>
            <a:blip r:embed="rId3">
              <a:lum bright="50000"/>
            </a:blip>
            <a:stretch>
              <a:fillRect/>
            </a:stretch>
          </a:blipFill>
          <a:effectLst>
            <a:outerShdw blurRad="50800" dist="50800" dir="5400000" algn="ctr" rotWithShape="0">
              <a:srgbClr val="000000">
                <a:alpha val="32000"/>
              </a:srgbClr>
            </a:outerShdw>
          </a:effectLst>
        </p:spPr>
      </p:pic>
      <p:sp>
        <p:nvSpPr>
          <p:cNvPr id="3" name="Content Placeholder 2"/>
          <p:cNvSpPr>
            <a:spLocks noGrp="1"/>
          </p:cNvSpPr>
          <p:nvPr>
            <p:ph idx="1"/>
          </p:nvPr>
        </p:nvSpPr>
        <p:spPr>
          <a:xfrm>
            <a:off x="304800" y="1752600"/>
            <a:ext cx="8610600" cy="4525963"/>
          </a:xfrm>
        </p:spPr>
        <p:txBody>
          <a:bodyPr>
            <a:normAutofit fontScale="92500" lnSpcReduction="20000"/>
          </a:bodyPr>
          <a:lstStyle/>
          <a:p>
            <a:pPr algn="just">
              <a:buNone/>
            </a:pPr>
            <a:endParaRPr lang="en-US" b="1" dirty="0" smtClean="0"/>
          </a:p>
          <a:p>
            <a:pPr algn="just"/>
            <a:r>
              <a:rPr lang="en-US" sz="2600" dirty="0" smtClean="0">
                <a:solidFill>
                  <a:schemeClr val="tx1"/>
                </a:solidFill>
              </a:rPr>
              <a:t>~</a:t>
            </a:r>
            <a:r>
              <a:rPr lang="en-US" sz="2600" dirty="0" smtClean="0">
                <a:solidFill>
                  <a:schemeClr val="tx1"/>
                </a:solidFill>
                <a:latin typeface="Calibri" pitchFamily="34" charset="0"/>
                <a:cs typeface="Calibri" pitchFamily="34" charset="0"/>
              </a:rPr>
              <a:t>500 kcal restriction daily equates to weight reduction of 1 lb per week.</a:t>
            </a:r>
          </a:p>
          <a:p>
            <a:pPr algn="just">
              <a:buNone/>
            </a:pPr>
            <a:endParaRPr lang="en-US" sz="2600" dirty="0" smtClean="0">
              <a:solidFill>
                <a:schemeClr val="tx1"/>
              </a:solidFill>
              <a:latin typeface="Calibri" pitchFamily="34" charset="0"/>
              <a:cs typeface="Calibri" pitchFamily="34" charset="0"/>
            </a:endParaRPr>
          </a:p>
          <a:p>
            <a:pPr algn="just"/>
            <a:r>
              <a:rPr lang="en-US" sz="2600" dirty="0" smtClean="0">
                <a:solidFill>
                  <a:schemeClr val="tx1"/>
                </a:solidFill>
                <a:latin typeface="Calibri" pitchFamily="34" charset="0"/>
                <a:cs typeface="Calibri" pitchFamily="34" charset="0"/>
              </a:rPr>
              <a:t>Diets restricted in carbohydrate typically provide a rapid initial weight loss.</a:t>
            </a:r>
          </a:p>
          <a:p>
            <a:pPr algn="just">
              <a:buNone/>
            </a:pPr>
            <a:endParaRPr lang="en-US" sz="2600" dirty="0" smtClean="0">
              <a:solidFill>
                <a:schemeClr val="tx1"/>
              </a:solidFill>
              <a:latin typeface="Calibri" pitchFamily="34" charset="0"/>
              <a:cs typeface="Calibri" pitchFamily="34" charset="0"/>
            </a:endParaRPr>
          </a:p>
          <a:p>
            <a:pPr algn="just"/>
            <a:r>
              <a:rPr lang="en-US" sz="2600" dirty="0" smtClean="0">
                <a:solidFill>
                  <a:schemeClr val="tx1"/>
                </a:solidFill>
                <a:latin typeface="Calibri" pitchFamily="34" charset="0"/>
                <a:cs typeface="Calibri" pitchFamily="34" charset="0"/>
              </a:rPr>
              <a:t>Adherence to the diet is more important than which diet is chosen.</a:t>
            </a:r>
          </a:p>
          <a:p>
            <a:pPr algn="just">
              <a:buNone/>
            </a:pPr>
            <a:endParaRPr lang="en-US" sz="2600" dirty="0" smtClean="0">
              <a:solidFill>
                <a:schemeClr val="tx1"/>
              </a:solidFill>
              <a:latin typeface="Calibri" pitchFamily="34" charset="0"/>
              <a:cs typeface="Calibri" pitchFamily="34" charset="0"/>
            </a:endParaRPr>
          </a:p>
          <a:p>
            <a:pPr algn="just"/>
            <a:r>
              <a:rPr lang="en-US" sz="2600" dirty="0" smtClean="0">
                <a:solidFill>
                  <a:schemeClr val="tx1"/>
                </a:solidFill>
                <a:latin typeface="Calibri" pitchFamily="34" charset="0"/>
                <a:cs typeface="Calibri" pitchFamily="34" charset="0"/>
              </a:rPr>
              <a:t>A high-quality diet— i.e., enriched in fruits, vegetables, whole grains, lean poultry, and fish—should be encouraged to provide the maximum overall health benefit.</a:t>
            </a:r>
          </a:p>
          <a:p>
            <a:pPr algn="just"/>
            <a:endParaRPr lang="en-US" dirty="0"/>
          </a:p>
        </p:txBody>
      </p:sp>
      <p:pic>
        <p:nvPicPr>
          <p:cNvPr id="4" name="Picture 3" descr="C:\Users\gurumaa\Desktop\14301-SpecialIssue-Logo.jpg"/>
          <p:cNvPicPr>
            <a:picLocks noChangeAspect="1" noChangeArrowheads="1"/>
          </p:cNvPicPr>
          <p:nvPr/>
        </p:nvPicPr>
        <p:blipFill>
          <a:blip r:embed="rId4" cstate="print"/>
          <a:srcRect/>
          <a:stretch>
            <a:fillRect/>
          </a:stretch>
        </p:blipFill>
        <p:spPr bwMode="auto">
          <a:xfrm>
            <a:off x="0" y="0"/>
            <a:ext cx="1728192" cy="1295400"/>
          </a:xfrm>
          <a:prstGeom prst="rect">
            <a:avLst/>
          </a:prstGeom>
          <a:noFill/>
        </p:spPr>
      </p:pic>
      <p:sp>
        <p:nvSpPr>
          <p:cNvPr id="5" name="TextBox 4"/>
          <p:cNvSpPr txBox="1"/>
          <p:nvPr/>
        </p:nvSpPr>
        <p:spPr>
          <a:xfrm>
            <a:off x="1828800" y="381000"/>
            <a:ext cx="2895600" cy="923330"/>
          </a:xfrm>
          <a:prstGeom prst="rect">
            <a:avLst/>
          </a:prstGeom>
          <a:noFill/>
        </p:spPr>
        <p:txBody>
          <a:bodyPr wrap="square" rtlCol="0">
            <a:spAutoFit/>
          </a:bodyPr>
          <a:lstStyle/>
          <a:p>
            <a:r>
              <a:rPr lang="en-US" sz="5400" b="1" dirty="0" smtClean="0">
                <a:solidFill>
                  <a:schemeClr val="bg1"/>
                </a:solidFill>
              </a:rPr>
              <a:t>DIET---</a:t>
            </a:r>
            <a:endParaRPr lang="en-US" sz="5400" b="1" dirty="0">
              <a:solidFill>
                <a:schemeClr val="bg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0"/>
            <a:ext cx="6858000" cy="1295400"/>
          </a:xfrm>
        </p:spPr>
        <p:txBody>
          <a:bodyPr/>
          <a:lstStyle/>
          <a:p>
            <a:pPr algn="l"/>
            <a:r>
              <a:rPr lang="en-US" dirty="0" smtClean="0">
                <a:solidFill>
                  <a:schemeClr val="bg1"/>
                </a:solidFill>
              </a:rPr>
              <a:t>What to do..?</a:t>
            </a:r>
            <a:endParaRPr lang="en-US" dirty="0">
              <a:solidFill>
                <a:schemeClr val="bg1"/>
              </a:solidFill>
            </a:endParaRPr>
          </a:p>
        </p:txBody>
      </p:sp>
      <p:pic>
        <p:nvPicPr>
          <p:cNvPr id="7170" name="Picture 2" descr="C:\Users\abc\Pictures\15075803_m12.jpg"/>
          <p:cNvPicPr>
            <a:picLocks noChangeAspect="1" noChangeArrowheads="1"/>
          </p:cNvPicPr>
          <p:nvPr/>
        </p:nvPicPr>
        <p:blipFill>
          <a:blip r:embed="rId2"/>
          <a:srcRect/>
          <a:stretch>
            <a:fillRect/>
          </a:stretch>
        </p:blipFill>
        <p:spPr bwMode="auto">
          <a:xfrm>
            <a:off x="0" y="2819400"/>
            <a:ext cx="9144000" cy="4038600"/>
          </a:xfrm>
          <a:prstGeom prst="rect">
            <a:avLst/>
          </a:prstGeom>
          <a:noFill/>
        </p:spPr>
      </p:pic>
      <p:pic>
        <p:nvPicPr>
          <p:cNvPr id="4" name="Picture 3" descr="C:\Users\gurumaa\Desktop\14301-SpecialIssue-Logo.jpg"/>
          <p:cNvPicPr>
            <a:picLocks noChangeAspect="1" noChangeArrowheads="1"/>
          </p:cNvPicPr>
          <p:nvPr/>
        </p:nvPicPr>
        <p:blipFill>
          <a:blip r:embed="rId3" cstate="print"/>
          <a:srcRect/>
          <a:stretch>
            <a:fillRect/>
          </a:stretch>
        </p:blipFill>
        <p:spPr bwMode="auto">
          <a:xfrm>
            <a:off x="0" y="0"/>
            <a:ext cx="1728192" cy="12954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828799" y="0"/>
            <a:ext cx="6849765" cy="1295400"/>
          </a:xfrm>
        </p:spPr>
        <p:txBody>
          <a:bodyPr>
            <a:normAutofit/>
          </a:bodyPr>
          <a:lstStyle/>
          <a:p>
            <a:r>
              <a:rPr lang="en-US" b="1" dirty="0" smtClean="0">
                <a:effectLst>
                  <a:outerShdw blurRad="38100" dist="38100" dir="2700000" algn="tl">
                    <a:srgbClr val="000000">
                      <a:alpha val="43137"/>
                    </a:srgbClr>
                  </a:outerShdw>
                </a:effectLst>
                <a:latin typeface="Calibri" pitchFamily="34" charset="0"/>
                <a:cs typeface="Calibri" pitchFamily="34" charset="0"/>
              </a:rPr>
              <a:t>PHYSICAL ACTIVITY-</a:t>
            </a:r>
            <a:endParaRPr lang="en-IN"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48965" y="1755040"/>
            <a:ext cx="8229600" cy="2895600"/>
          </a:xfrm>
        </p:spPr>
        <p:txBody>
          <a:bodyPr>
            <a:normAutofit fontScale="62500" lnSpcReduction="20000"/>
          </a:bodyPr>
          <a:lstStyle/>
          <a:p>
            <a:pPr algn="just"/>
            <a:r>
              <a:rPr lang="en-US" sz="3100" dirty="0" smtClean="0">
                <a:latin typeface="Calibri" pitchFamily="34" charset="0"/>
                <a:cs typeface="Calibri" pitchFamily="34" charset="0"/>
              </a:rPr>
              <a:t>60–90 min of daily activity (</a:t>
            </a:r>
            <a:r>
              <a:rPr lang="en-US" sz="3100" b="1" dirty="0" smtClean="0">
                <a:latin typeface="Calibri" pitchFamily="34" charset="0"/>
                <a:cs typeface="Calibri" pitchFamily="34" charset="0"/>
              </a:rPr>
              <a:t>At least 30 min</a:t>
            </a:r>
            <a:r>
              <a:rPr lang="en-US" sz="3100" dirty="0" smtClean="0">
                <a:latin typeface="Calibri" pitchFamily="34" charset="0"/>
                <a:cs typeface="Calibri" pitchFamily="34" charset="0"/>
              </a:rPr>
              <a:t>.) </a:t>
            </a:r>
            <a:r>
              <a:rPr lang="en-US" sz="3100" b="1" dirty="0" smtClean="0">
                <a:latin typeface="Calibri" pitchFamily="34" charset="0"/>
                <a:cs typeface="Calibri" pitchFamily="34" charset="0"/>
              </a:rPr>
              <a:t>Gradual increases </a:t>
            </a:r>
            <a:r>
              <a:rPr lang="en-US" sz="3100" dirty="0" smtClean="0">
                <a:latin typeface="Calibri" pitchFamily="34" charset="0"/>
                <a:cs typeface="Calibri" pitchFamily="34" charset="0"/>
              </a:rPr>
              <a:t>in physical activity should be encouraged to enhance adherence and avoid injury.</a:t>
            </a:r>
          </a:p>
          <a:p>
            <a:pPr algn="just">
              <a:buNone/>
            </a:pPr>
            <a:endParaRPr lang="en-US" sz="3100" dirty="0" smtClean="0">
              <a:latin typeface="Calibri" pitchFamily="34" charset="0"/>
              <a:cs typeface="Calibri" pitchFamily="34" charset="0"/>
            </a:endParaRPr>
          </a:p>
          <a:p>
            <a:pPr algn="just"/>
            <a:r>
              <a:rPr lang="en-US" sz="3100" dirty="0" smtClean="0">
                <a:latin typeface="Calibri" pitchFamily="34" charset="0"/>
                <a:cs typeface="Calibri" pitchFamily="34" charset="0"/>
              </a:rPr>
              <a:t>Some high-risk patients should undergo formal cardiovascular evaluation before initiating an exercise program.</a:t>
            </a:r>
          </a:p>
          <a:p>
            <a:pPr algn="just">
              <a:buNone/>
            </a:pPr>
            <a:endParaRPr lang="en-US" sz="3100" dirty="0" smtClean="0">
              <a:latin typeface="Calibri" pitchFamily="34" charset="0"/>
              <a:cs typeface="Calibri" pitchFamily="34" charset="0"/>
            </a:endParaRPr>
          </a:p>
          <a:p>
            <a:pPr algn="just"/>
            <a:r>
              <a:rPr lang="en-US" sz="3100" dirty="0" smtClean="0">
                <a:latin typeface="Calibri" pitchFamily="34" charset="0"/>
                <a:cs typeface="Calibri" pitchFamily="34" charset="0"/>
              </a:rPr>
              <a:t>Physical activity could be formal exercise such as jogging, swimming, or tennis or routine activities, such as gardening, walking, and housecleaning.</a:t>
            </a:r>
            <a:endParaRPr lang="en-US" dirty="0" smtClean="0"/>
          </a:p>
          <a:p>
            <a:pPr algn="just"/>
            <a:endParaRPr lang="en-US" dirty="0"/>
          </a:p>
        </p:txBody>
      </p:sp>
      <p:pic>
        <p:nvPicPr>
          <p:cNvPr id="8194" name="Picture 2" descr="C:\Users\abc\Pictures\AVN12_FAT_31446e.jpg"/>
          <p:cNvPicPr>
            <a:picLocks noChangeAspect="1" noChangeArrowheads="1"/>
          </p:cNvPicPr>
          <p:nvPr/>
        </p:nvPicPr>
        <p:blipFill>
          <a:blip r:embed="rId2"/>
          <a:srcRect/>
          <a:stretch>
            <a:fillRect/>
          </a:stretch>
        </p:blipFill>
        <p:spPr bwMode="auto">
          <a:xfrm>
            <a:off x="0" y="4495800"/>
            <a:ext cx="3429000" cy="2346225"/>
          </a:xfrm>
          <a:prstGeom prst="rect">
            <a:avLst/>
          </a:prstGeom>
          <a:noFill/>
        </p:spPr>
      </p:pic>
      <p:pic>
        <p:nvPicPr>
          <p:cNvPr id="8195" name="Picture 3" descr="C:\Users\abc\Pictures\running-air-628x363.jpg"/>
          <p:cNvPicPr>
            <a:picLocks noChangeAspect="1" noChangeArrowheads="1"/>
          </p:cNvPicPr>
          <p:nvPr/>
        </p:nvPicPr>
        <p:blipFill>
          <a:blip r:embed="rId3"/>
          <a:srcRect/>
          <a:stretch>
            <a:fillRect/>
          </a:stretch>
        </p:blipFill>
        <p:spPr bwMode="auto">
          <a:xfrm>
            <a:off x="5181600" y="4419600"/>
            <a:ext cx="3962400" cy="2438400"/>
          </a:xfrm>
          <a:prstGeom prst="rect">
            <a:avLst/>
          </a:prstGeom>
          <a:noFill/>
        </p:spPr>
      </p:pic>
      <p:pic>
        <p:nvPicPr>
          <p:cNvPr id="5" name="Picture 4" descr="C:\Users\gurumaa\Desktop\14301-SpecialIssue-Logo.jpg"/>
          <p:cNvPicPr>
            <a:picLocks noChangeAspect="1" noChangeArrowheads="1"/>
          </p:cNvPicPr>
          <p:nvPr/>
        </p:nvPicPr>
        <p:blipFill>
          <a:blip r:embed="rId4" cstate="print"/>
          <a:srcRect/>
          <a:stretch>
            <a:fillRect/>
          </a:stretch>
        </p:blipFill>
        <p:spPr bwMode="auto">
          <a:xfrm>
            <a:off x="0" y="0"/>
            <a:ext cx="1728192" cy="12954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965" y="1749245"/>
            <a:ext cx="3359509" cy="4651555"/>
          </a:xfrm>
        </p:spPr>
        <p:txBody>
          <a:bodyPr>
            <a:normAutofit fontScale="92500"/>
          </a:bodyPr>
          <a:lstStyle/>
          <a:p>
            <a:pPr algn="just"/>
            <a:r>
              <a:rPr lang="en-US" sz="2400" dirty="0" smtClean="0">
                <a:latin typeface="Calibri" pitchFamily="34" charset="0"/>
                <a:cs typeface="Calibri" pitchFamily="34" charset="0"/>
              </a:rPr>
              <a:t>Appetite suppressants-</a:t>
            </a:r>
            <a:r>
              <a:rPr lang="en-US" sz="2400" b="1" dirty="0" smtClean="0">
                <a:latin typeface="Calibri" pitchFamily="34" charset="0"/>
                <a:cs typeface="Calibri" pitchFamily="34" charset="0"/>
              </a:rPr>
              <a:t>phentermine</a:t>
            </a:r>
            <a:r>
              <a:rPr lang="en-US" sz="2400" dirty="0" smtClean="0">
                <a:latin typeface="Calibri" pitchFamily="34" charset="0"/>
                <a:cs typeface="Calibri" pitchFamily="34" charset="0"/>
              </a:rPr>
              <a:t> and </a:t>
            </a:r>
            <a:r>
              <a:rPr lang="en-US" sz="2400" b="1" dirty="0" err="1" smtClean="0">
                <a:latin typeface="Calibri" pitchFamily="34" charset="0"/>
                <a:cs typeface="Calibri" pitchFamily="34" charset="0"/>
              </a:rPr>
              <a:t>sibutramine</a:t>
            </a:r>
            <a:r>
              <a:rPr lang="en-US" sz="2400" b="1" dirty="0" smtClean="0">
                <a:latin typeface="Calibri" pitchFamily="34" charset="0"/>
                <a:cs typeface="Calibri" pitchFamily="34" charset="0"/>
              </a:rPr>
              <a:t>.</a:t>
            </a:r>
          </a:p>
          <a:p>
            <a:pPr algn="just">
              <a:buNone/>
            </a:pPr>
            <a:endParaRPr lang="en-US" sz="2400" dirty="0" smtClean="0">
              <a:latin typeface="Calibri" pitchFamily="34" charset="0"/>
              <a:cs typeface="Calibri" pitchFamily="34" charset="0"/>
            </a:endParaRPr>
          </a:p>
          <a:p>
            <a:pPr algn="just"/>
            <a:r>
              <a:rPr lang="en-US" sz="2400" dirty="0" smtClean="0">
                <a:latin typeface="Calibri" pitchFamily="34" charset="0"/>
                <a:cs typeface="Calibri" pitchFamily="34" charset="0"/>
              </a:rPr>
              <a:t>Absorption inhibitors-</a:t>
            </a:r>
            <a:r>
              <a:rPr lang="en-US" sz="2400" b="1" dirty="0" err="1" smtClean="0">
                <a:latin typeface="Calibri" pitchFamily="34" charset="0"/>
                <a:cs typeface="Calibri" pitchFamily="34" charset="0"/>
              </a:rPr>
              <a:t>Orlistat</a:t>
            </a:r>
            <a:endParaRPr lang="en-US" sz="2400" b="1" dirty="0" smtClean="0">
              <a:latin typeface="Calibri" pitchFamily="34" charset="0"/>
              <a:cs typeface="Calibri" pitchFamily="34" charset="0"/>
            </a:endParaRPr>
          </a:p>
          <a:p>
            <a:pPr algn="just">
              <a:buNone/>
            </a:pPr>
            <a:endParaRPr lang="en-US" sz="2400" dirty="0" smtClean="0">
              <a:latin typeface="Calibri" pitchFamily="34" charset="0"/>
              <a:cs typeface="Calibri" pitchFamily="34" charset="0"/>
            </a:endParaRPr>
          </a:p>
          <a:p>
            <a:pPr algn="just"/>
            <a:r>
              <a:rPr lang="en-US" sz="2400" b="1" dirty="0" smtClean="0">
                <a:latin typeface="Calibri" pitchFamily="34" charset="0"/>
                <a:cs typeface="Calibri" pitchFamily="34" charset="0"/>
              </a:rPr>
              <a:t>Bariatric surgery</a:t>
            </a:r>
            <a:r>
              <a:rPr lang="en-US" sz="2400" dirty="0" smtClean="0">
                <a:latin typeface="Calibri" pitchFamily="34" charset="0"/>
                <a:cs typeface="Calibri" pitchFamily="34" charset="0"/>
              </a:rPr>
              <a:t> is also an option for patients with </a:t>
            </a:r>
            <a:r>
              <a:rPr lang="en-US" sz="2400" b="1" dirty="0" smtClean="0">
                <a:latin typeface="Calibri" pitchFamily="34" charset="0"/>
                <a:cs typeface="Calibri" pitchFamily="34" charset="0"/>
              </a:rPr>
              <a:t>BMI &gt;40 kg/m</a:t>
            </a:r>
            <a:r>
              <a:rPr lang="en-US" sz="2400" b="1" baseline="30000" dirty="0" smtClean="0">
                <a:latin typeface="Calibri" pitchFamily="34" charset="0"/>
                <a:cs typeface="Calibri" pitchFamily="34" charset="0"/>
              </a:rPr>
              <a:t>2</a:t>
            </a:r>
            <a:r>
              <a:rPr lang="en-US" sz="2400" b="1" dirty="0" smtClean="0">
                <a:latin typeface="Calibri" pitchFamily="34" charset="0"/>
                <a:cs typeface="Calibri" pitchFamily="34" charset="0"/>
              </a:rPr>
              <a:t> or &gt;35 kg/m</a:t>
            </a:r>
            <a:r>
              <a:rPr lang="en-US" sz="2400" b="1" baseline="30000" dirty="0" smtClean="0">
                <a:latin typeface="Calibri" pitchFamily="34" charset="0"/>
                <a:cs typeface="Calibri" pitchFamily="34" charset="0"/>
              </a:rPr>
              <a:t>2</a:t>
            </a:r>
            <a:r>
              <a:rPr lang="en-US" sz="2400" dirty="0" smtClean="0">
                <a:latin typeface="Calibri" pitchFamily="34" charset="0"/>
                <a:cs typeface="Calibri" pitchFamily="34" charset="0"/>
              </a:rPr>
              <a:t> with </a:t>
            </a:r>
            <a:r>
              <a:rPr lang="en-US" sz="2400" dirty="0" err="1" smtClean="0">
                <a:latin typeface="Calibri" pitchFamily="34" charset="0"/>
                <a:cs typeface="Calibri" pitchFamily="34" charset="0"/>
              </a:rPr>
              <a:t>comorbidities</a:t>
            </a:r>
            <a:r>
              <a:rPr lang="en-US" sz="2400" dirty="0" smtClean="0">
                <a:latin typeface="Calibri" pitchFamily="34" charset="0"/>
                <a:cs typeface="Calibri" pitchFamily="34" charset="0"/>
              </a:rPr>
              <a:t>.</a:t>
            </a:r>
            <a:r>
              <a:rPr lang="en-US" sz="2400" dirty="0" smtClean="0"/>
              <a:t> </a:t>
            </a:r>
          </a:p>
          <a:p>
            <a:pPr algn="just"/>
            <a:endParaRPr lang="en-US" dirty="0"/>
          </a:p>
        </p:txBody>
      </p:sp>
      <p:pic>
        <p:nvPicPr>
          <p:cNvPr id="9218" name="Picture 2" descr="C:\Users\abc\Pictures\42Nv1v6tSGL.jpg"/>
          <p:cNvPicPr>
            <a:picLocks noChangeAspect="1" noChangeArrowheads="1"/>
          </p:cNvPicPr>
          <p:nvPr/>
        </p:nvPicPr>
        <p:blipFill>
          <a:blip r:embed="rId2"/>
          <a:srcRect/>
          <a:stretch>
            <a:fillRect/>
          </a:stretch>
        </p:blipFill>
        <p:spPr bwMode="auto">
          <a:xfrm>
            <a:off x="4603750" y="1749245"/>
            <a:ext cx="4540250" cy="4428445"/>
          </a:xfrm>
          <a:prstGeom prst="rect">
            <a:avLst/>
          </a:prstGeom>
          <a:noFill/>
        </p:spPr>
      </p:pic>
      <p:pic>
        <p:nvPicPr>
          <p:cNvPr id="4" name="Picture 3" descr="C:\Users\gurumaa\Desktop\14301-SpecialIssue-Logo.jpg"/>
          <p:cNvPicPr>
            <a:picLocks noChangeAspect="1" noChangeArrowheads="1"/>
          </p:cNvPicPr>
          <p:nvPr/>
        </p:nvPicPr>
        <p:blipFill>
          <a:blip r:embed="rId3" cstate="print"/>
          <a:srcRect/>
          <a:stretch>
            <a:fillRect/>
          </a:stretch>
        </p:blipFill>
        <p:spPr bwMode="auto">
          <a:xfrm>
            <a:off x="0" y="0"/>
            <a:ext cx="1728192" cy="1295400"/>
          </a:xfrm>
          <a:prstGeom prst="rect">
            <a:avLst/>
          </a:prstGeom>
          <a:noFill/>
        </p:spPr>
      </p:pic>
      <p:sp>
        <p:nvSpPr>
          <p:cNvPr id="2" name="Rectangle 1"/>
          <p:cNvSpPr/>
          <p:nvPr/>
        </p:nvSpPr>
        <p:spPr>
          <a:xfrm>
            <a:off x="1750328" y="222195"/>
            <a:ext cx="3206805" cy="769441"/>
          </a:xfrm>
          <a:prstGeom prst="rect">
            <a:avLst/>
          </a:prstGeom>
        </p:spPr>
        <p:txBody>
          <a:bodyPr wrap="square">
            <a:spAutoFit/>
          </a:bodyPr>
          <a:lstStyle/>
          <a:p>
            <a:pPr>
              <a:buNone/>
            </a:pPr>
            <a:r>
              <a:rPr lang="en-US" sz="4400" b="1" dirty="0" smtClean="0">
                <a:solidFill>
                  <a:schemeClr val="bg1"/>
                </a:solidFill>
                <a:effectLst>
                  <a:outerShdw blurRad="38100" dist="38100" dir="2700000" algn="tl">
                    <a:srgbClr val="000000">
                      <a:alpha val="43137"/>
                    </a:srgbClr>
                  </a:outerShdw>
                </a:effectLst>
              </a:rPr>
              <a:t>OBESITY</a:t>
            </a:r>
            <a:endParaRPr lang="en-US" sz="44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648200"/>
          </a:xfrm>
        </p:spPr>
        <p:txBody>
          <a:bodyPr>
            <a:normAutofit fontScale="92500" lnSpcReduction="20000"/>
          </a:bodyPr>
          <a:lstStyle/>
          <a:p>
            <a:pPr algn="just">
              <a:buNone/>
            </a:pPr>
            <a:endParaRPr lang="en-US" sz="2800" dirty="0" smtClean="0">
              <a:latin typeface="Calibri" pitchFamily="34" charset="0"/>
              <a:cs typeface="Calibri" pitchFamily="34" charset="0"/>
            </a:endParaRPr>
          </a:p>
          <a:p>
            <a:pPr marL="0" indent="0" algn="just">
              <a:buNone/>
            </a:pPr>
            <a:endParaRPr lang="en-US" dirty="0" smtClean="0">
              <a:latin typeface="Calibri" pitchFamily="34" charset="0"/>
              <a:cs typeface="Calibri" pitchFamily="34" charset="0"/>
            </a:endParaRPr>
          </a:p>
          <a:p>
            <a:pPr algn="just"/>
            <a:r>
              <a:rPr lang="en-US" dirty="0" smtClean="0">
                <a:latin typeface="Calibri" pitchFamily="34" charset="0"/>
                <a:cs typeface="Calibri" pitchFamily="34" charset="0"/>
              </a:rPr>
              <a:t>A</a:t>
            </a:r>
            <a:r>
              <a:rPr lang="en-US" sz="2800" dirty="0" smtClean="0">
                <a:latin typeface="Calibri" pitchFamily="34" charset="0"/>
                <a:cs typeface="Calibri" pitchFamily="34" charset="0"/>
              </a:rPr>
              <a:t> </a:t>
            </a:r>
            <a:r>
              <a:rPr lang="en-US" sz="2800" b="1" dirty="0" smtClean="0">
                <a:latin typeface="Calibri" pitchFamily="34" charset="0"/>
                <a:cs typeface="Calibri" pitchFamily="34" charset="0"/>
              </a:rPr>
              <a:t>fasting triglyceride value of &lt;150 m</a:t>
            </a:r>
            <a:r>
              <a:rPr lang="en-US" sz="2800" dirty="0" smtClean="0">
                <a:latin typeface="Calibri" pitchFamily="34" charset="0"/>
                <a:cs typeface="Calibri" pitchFamily="34" charset="0"/>
              </a:rPr>
              <a:t>g/</a:t>
            </a:r>
            <a:r>
              <a:rPr lang="en-US" sz="2800" dirty="0" err="1" smtClean="0">
                <a:latin typeface="Calibri" pitchFamily="34" charset="0"/>
                <a:cs typeface="Calibri" pitchFamily="34" charset="0"/>
              </a:rPr>
              <a:t>dL</a:t>
            </a:r>
            <a:r>
              <a:rPr lang="en-US" sz="2800" dirty="0" smtClean="0">
                <a:latin typeface="Calibri" pitchFamily="34" charset="0"/>
                <a:cs typeface="Calibri" pitchFamily="34" charset="0"/>
              </a:rPr>
              <a:t> is recommended. A </a:t>
            </a:r>
            <a:r>
              <a:rPr lang="en-US" sz="2800" b="1" dirty="0" smtClean="0">
                <a:latin typeface="Calibri" pitchFamily="34" charset="0"/>
                <a:cs typeface="Calibri" pitchFamily="34" charset="0"/>
              </a:rPr>
              <a:t>weight reduction of &gt;10% </a:t>
            </a:r>
            <a:r>
              <a:rPr lang="en-US" sz="2800" dirty="0" smtClean="0">
                <a:latin typeface="Calibri" pitchFamily="34" charset="0"/>
                <a:cs typeface="Calibri" pitchFamily="34" charset="0"/>
              </a:rPr>
              <a:t>is necessary to lower fasting triglycerides.</a:t>
            </a:r>
          </a:p>
          <a:p>
            <a:pPr algn="just">
              <a:buNone/>
            </a:pPr>
            <a:endParaRPr lang="en-US" sz="2800" dirty="0" smtClean="0">
              <a:latin typeface="Calibri" pitchFamily="34" charset="0"/>
              <a:cs typeface="Calibri" pitchFamily="34" charset="0"/>
            </a:endParaRPr>
          </a:p>
          <a:p>
            <a:pPr algn="just"/>
            <a:r>
              <a:rPr lang="en-US" sz="2800" dirty="0" smtClean="0">
                <a:latin typeface="Calibri" pitchFamily="34" charset="0"/>
                <a:cs typeface="Calibri" pitchFamily="34" charset="0"/>
              </a:rPr>
              <a:t>A </a:t>
            </a:r>
            <a:r>
              <a:rPr lang="en-US" sz="2800" b="1" dirty="0" err="1" smtClean="0">
                <a:latin typeface="Calibri" pitchFamily="34" charset="0"/>
                <a:cs typeface="Calibri" pitchFamily="34" charset="0"/>
              </a:rPr>
              <a:t>fibrate</a:t>
            </a:r>
            <a:r>
              <a:rPr lang="en-US" sz="2800" b="1" dirty="0" smtClean="0">
                <a:latin typeface="Calibri" pitchFamily="34" charset="0"/>
                <a:cs typeface="Calibri" pitchFamily="34" charset="0"/>
              </a:rPr>
              <a:t> (</a:t>
            </a:r>
            <a:r>
              <a:rPr lang="en-US" sz="2800" b="1" dirty="0" err="1" smtClean="0">
                <a:latin typeface="Calibri" pitchFamily="34" charset="0"/>
                <a:cs typeface="Calibri" pitchFamily="34" charset="0"/>
              </a:rPr>
              <a:t>gemfibrozil</a:t>
            </a:r>
            <a:r>
              <a:rPr lang="en-US" sz="2800" b="1" dirty="0" smtClean="0">
                <a:latin typeface="Calibri" pitchFamily="34" charset="0"/>
                <a:cs typeface="Calibri" pitchFamily="34" charset="0"/>
              </a:rPr>
              <a:t> or </a:t>
            </a:r>
            <a:r>
              <a:rPr lang="en-US" sz="2800" b="1" dirty="0" err="1" smtClean="0">
                <a:latin typeface="Calibri" pitchFamily="34" charset="0"/>
                <a:cs typeface="Calibri" pitchFamily="34" charset="0"/>
              </a:rPr>
              <a:t>fenofibrate</a:t>
            </a:r>
            <a:r>
              <a:rPr lang="en-US" sz="2800" b="1" dirty="0" smtClean="0">
                <a:latin typeface="Calibri" pitchFamily="34" charset="0"/>
                <a:cs typeface="Calibri" pitchFamily="34" charset="0"/>
              </a:rPr>
              <a:t>) is the drug of choice</a:t>
            </a:r>
            <a:r>
              <a:rPr lang="en-US" sz="2800" dirty="0" smtClean="0">
                <a:latin typeface="Calibri" pitchFamily="34" charset="0"/>
                <a:cs typeface="Calibri" pitchFamily="34" charset="0"/>
              </a:rPr>
              <a:t> to lower fasting triglycerides and typically achieve a 35–50% reduction. </a:t>
            </a:r>
          </a:p>
          <a:p>
            <a:pPr algn="just">
              <a:buNone/>
            </a:pPr>
            <a:endParaRPr lang="en-US" sz="2800" dirty="0" smtClean="0">
              <a:latin typeface="Calibri" pitchFamily="34" charset="0"/>
              <a:cs typeface="Calibri" pitchFamily="34" charset="0"/>
            </a:endParaRPr>
          </a:p>
          <a:p>
            <a:pPr algn="just"/>
            <a:r>
              <a:rPr lang="en-US" sz="2800" dirty="0" smtClean="0">
                <a:latin typeface="Calibri" pitchFamily="34" charset="0"/>
                <a:cs typeface="Calibri" pitchFamily="34" charset="0"/>
              </a:rPr>
              <a:t>Other drugs that lower triglycerides include </a:t>
            </a:r>
            <a:r>
              <a:rPr lang="en-US" sz="2800" dirty="0" err="1" smtClean="0">
                <a:latin typeface="Calibri" pitchFamily="34" charset="0"/>
                <a:cs typeface="Calibri" pitchFamily="34" charset="0"/>
              </a:rPr>
              <a:t>statins</a:t>
            </a:r>
            <a:r>
              <a:rPr lang="en-US" sz="2800" dirty="0" smtClean="0">
                <a:latin typeface="Calibri" pitchFamily="34" charset="0"/>
                <a:cs typeface="Calibri" pitchFamily="34" charset="0"/>
              </a:rPr>
              <a:t>, nicotinic acid, and high doses of omega-3 fatty acids.</a:t>
            </a:r>
            <a:r>
              <a:rPr lang="en-US" sz="2800" dirty="0" smtClean="0"/>
              <a:t> </a:t>
            </a:r>
          </a:p>
          <a:p>
            <a:pPr algn="just"/>
            <a:endParaRPr lang="en-US" dirty="0"/>
          </a:p>
        </p:txBody>
      </p:sp>
      <p:sp>
        <p:nvSpPr>
          <p:cNvPr id="2" name="Title 1"/>
          <p:cNvSpPr>
            <a:spLocks noGrp="1"/>
          </p:cNvSpPr>
          <p:nvPr>
            <p:ph type="title"/>
          </p:nvPr>
        </p:nvSpPr>
        <p:spPr>
          <a:xfrm>
            <a:off x="1828800" y="0"/>
            <a:ext cx="6858000" cy="1295400"/>
          </a:xfrm>
        </p:spPr>
        <p:txBody>
          <a:bodyPr/>
          <a:lstStyle/>
          <a:p>
            <a:r>
              <a:rPr lang="en-US" b="1" dirty="0" smtClean="0">
                <a:effectLst>
                  <a:outerShdw blurRad="38100" dist="38100" dir="2700000" algn="tl">
                    <a:srgbClr val="000000">
                      <a:alpha val="43137"/>
                    </a:srgbClr>
                  </a:outerShdw>
                </a:effectLst>
              </a:rPr>
              <a:t>TRIGLYCERIDES</a:t>
            </a:r>
            <a:endParaRPr lang="en-US" b="1" dirty="0">
              <a:effectLst>
                <a:outerShdw blurRad="38100" dist="38100" dir="2700000" algn="tl">
                  <a:srgbClr val="000000">
                    <a:alpha val="43137"/>
                  </a:srgbClr>
                </a:outerShdw>
              </a:effectLst>
            </a:endParaRPr>
          </a:p>
        </p:txBody>
      </p:sp>
      <p:pic>
        <p:nvPicPr>
          <p:cNvPr id="5" name="Picture 4" descr="C:\Users\gurumaa\Desktop\14301-SpecialIssue-Logo.jpg"/>
          <p:cNvPicPr>
            <a:picLocks noChangeAspect="1" noChangeArrowheads="1"/>
          </p:cNvPicPr>
          <p:nvPr/>
        </p:nvPicPr>
        <p:blipFill>
          <a:blip r:embed="rId2" cstate="print"/>
          <a:srcRect/>
          <a:stretch>
            <a:fillRect/>
          </a:stretch>
        </p:blipFill>
        <p:spPr bwMode="auto">
          <a:xfrm>
            <a:off x="0" y="0"/>
            <a:ext cx="1728192" cy="12954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799" y="0"/>
            <a:ext cx="5029201" cy="1295400"/>
          </a:xfrm>
        </p:spPr>
        <p:txBody>
          <a:bodyPr>
            <a:normAutofit/>
          </a:bodyPr>
          <a:lstStyle/>
          <a:p>
            <a:r>
              <a:rPr lang="en-US" dirty="0" smtClean="0"/>
              <a:t>Definition</a:t>
            </a:r>
            <a:endParaRPr lang="en-IN" dirty="0"/>
          </a:p>
        </p:txBody>
      </p:sp>
      <p:sp>
        <p:nvSpPr>
          <p:cNvPr id="3" name="Content Placeholder 2"/>
          <p:cNvSpPr>
            <a:spLocks noGrp="1"/>
          </p:cNvSpPr>
          <p:nvPr>
            <p:ph idx="1"/>
          </p:nvPr>
        </p:nvSpPr>
        <p:spPr>
          <a:xfrm>
            <a:off x="448965" y="1643797"/>
            <a:ext cx="8229600" cy="4833203"/>
          </a:xfrm>
        </p:spPr>
        <p:txBody>
          <a:bodyPr>
            <a:normAutofit/>
          </a:bodyPr>
          <a:lstStyle/>
          <a:p>
            <a:pPr algn="just"/>
            <a:endParaRPr lang="en-US" sz="4000" dirty="0" smtClean="0"/>
          </a:p>
          <a:p>
            <a:pPr algn="just"/>
            <a:endParaRPr lang="en-US" sz="4000" dirty="0"/>
          </a:p>
          <a:p>
            <a:pPr marL="0" indent="0" algn="just">
              <a:buNone/>
            </a:pPr>
            <a:r>
              <a:rPr lang="en-US" sz="4000" dirty="0" smtClean="0"/>
              <a:t>Constellation of metabolic abnormalities that confer increased risk of cardiovascular disease(CVD) and diabetes mellitus.</a:t>
            </a:r>
          </a:p>
        </p:txBody>
      </p:sp>
      <p:pic>
        <p:nvPicPr>
          <p:cNvPr id="4" name="Picture 2" descr="C:\Users\gurumaa\Desktop\14301-SpecialIssue-Logo.jpg"/>
          <p:cNvPicPr>
            <a:picLocks noChangeAspect="1" noChangeArrowheads="1"/>
          </p:cNvPicPr>
          <p:nvPr/>
        </p:nvPicPr>
        <p:blipFill>
          <a:blip r:embed="rId2" cstate="print"/>
          <a:srcRect/>
          <a:stretch>
            <a:fillRect/>
          </a:stretch>
        </p:blipFill>
        <p:spPr bwMode="auto">
          <a:xfrm>
            <a:off x="0" y="0"/>
            <a:ext cx="1728192" cy="12954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724400"/>
          </a:xfrm>
        </p:spPr>
        <p:txBody>
          <a:bodyPr>
            <a:normAutofit/>
          </a:bodyPr>
          <a:lstStyle/>
          <a:p>
            <a:pPr algn="just"/>
            <a:r>
              <a:rPr lang="en-US" sz="2400" dirty="0" smtClean="0">
                <a:latin typeface="Calibri" pitchFamily="34" charset="0"/>
                <a:cs typeface="Calibri" pitchFamily="34" charset="0"/>
              </a:rPr>
              <a:t>For rise in HDL cholesterol, </a:t>
            </a:r>
            <a:r>
              <a:rPr lang="en-US" sz="2400" b="1" dirty="0" smtClean="0">
                <a:latin typeface="Calibri" pitchFamily="34" charset="0"/>
                <a:cs typeface="Calibri" pitchFamily="34" charset="0"/>
              </a:rPr>
              <a:t>weight reduction </a:t>
            </a:r>
            <a:r>
              <a:rPr lang="en-US" sz="2400" dirty="0" smtClean="0">
                <a:latin typeface="Calibri" pitchFamily="34" charset="0"/>
                <a:cs typeface="Calibri" pitchFamily="34" charset="0"/>
              </a:rPr>
              <a:t>is an important strategy.</a:t>
            </a:r>
          </a:p>
          <a:p>
            <a:pPr algn="just">
              <a:buNone/>
            </a:pPr>
            <a:endParaRPr lang="en-US" sz="2400" dirty="0" smtClean="0">
              <a:latin typeface="Calibri" pitchFamily="34" charset="0"/>
              <a:cs typeface="Calibri" pitchFamily="34" charset="0"/>
            </a:endParaRPr>
          </a:p>
          <a:p>
            <a:pPr algn="just"/>
            <a:r>
              <a:rPr lang="en-US" sz="2400" b="1" dirty="0" smtClean="0">
                <a:solidFill>
                  <a:schemeClr val="tx1"/>
                </a:solidFill>
                <a:latin typeface="Calibri" pitchFamily="34" charset="0"/>
                <a:cs typeface="Calibri" pitchFamily="34" charset="0"/>
              </a:rPr>
              <a:t>Nicotinic acid</a:t>
            </a:r>
            <a:r>
              <a:rPr lang="en-US" sz="2400" dirty="0" smtClean="0">
                <a:latin typeface="Calibri" pitchFamily="34" charset="0"/>
                <a:cs typeface="Calibri" pitchFamily="34" charset="0"/>
              </a:rPr>
              <a:t> is the only currently available drug with predictable HDL cholesterol-raising properties. </a:t>
            </a:r>
          </a:p>
          <a:p>
            <a:pPr algn="just"/>
            <a:endParaRPr lang="en-US" sz="2400" dirty="0" smtClean="0">
              <a:latin typeface="Calibri" pitchFamily="34" charset="0"/>
              <a:cs typeface="Calibri" pitchFamily="34" charset="0"/>
            </a:endParaRPr>
          </a:p>
          <a:p>
            <a:pPr algn="just"/>
            <a:r>
              <a:rPr lang="en-US" sz="2400" b="1" dirty="0" err="1" smtClean="0">
                <a:latin typeface="Calibri" pitchFamily="34" charset="0"/>
                <a:cs typeface="Calibri" pitchFamily="34" charset="0"/>
              </a:rPr>
              <a:t>Statins</a:t>
            </a:r>
            <a:r>
              <a:rPr lang="en-US" sz="2400" b="1" dirty="0" smtClean="0">
                <a:latin typeface="Calibri" pitchFamily="34" charset="0"/>
                <a:cs typeface="Calibri" pitchFamily="34" charset="0"/>
              </a:rPr>
              <a:t>, </a:t>
            </a:r>
            <a:r>
              <a:rPr lang="en-US" sz="2400" b="1" dirty="0" err="1" smtClean="0">
                <a:latin typeface="Calibri" pitchFamily="34" charset="0"/>
                <a:cs typeface="Calibri" pitchFamily="34" charset="0"/>
              </a:rPr>
              <a:t>fibrates</a:t>
            </a:r>
            <a:r>
              <a:rPr lang="en-US" sz="2400" dirty="0" smtClean="0">
                <a:latin typeface="Calibri" pitchFamily="34" charset="0"/>
                <a:cs typeface="Calibri" pitchFamily="34" charset="0"/>
              </a:rPr>
              <a:t>, and </a:t>
            </a:r>
            <a:r>
              <a:rPr lang="en-US" sz="2400" b="1" dirty="0" smtClean="0">
                <a:latin typeface="Calibri" pitchFamily="34" charset="0"/>
                <a:cs typeface="Calibri" pitchFamily="34" charset="0"/>
              </a:rPr>
              <a:t>bile acid </a:t>
            </a:r>
            <a:r>
              <a:rPr lang="en-US" sz="2400" b="1" dirty="0" err="1" smtClean="0">
                <a:latin typeface="Calibri" pitchFamily="34" charset="0"/>
                <a:cs typeface="Calibri" pitchFamily="34" charset="0"/>
              </a:rPr>
              <a:t>sequestrants</a:t>
            </a:r>
            <a:r>
              <a:rPr lang="en-US" sz="2400" dirty="0" smtClean="0">
                <a:latin typeface="Calibri" pitchFamily="34" charset="0"/>
                <a:cs typeface="Calibri" pitchFamily="34" charset="0"/>
              </a:rPr>
              <a:t> have modest effects (5–10%), and there is no effect on HDL cholesterol with </a:t>
            </a:r>
            <a:r>
              <a:rPr lang="en-US" sz="2400" dirty="0" err="1" smtClean="0">
                <a:latin typeface="Calibri" pitchFamily="34" charset="0"/>
                <a:cs typeface="Calibri" pitchFamily="34" charset="0"/>
              </a:rPr>
              <a:t>ezetimibe</a:t>
            </a:r>
            <a:r>
              <a:rPr lang="en-US" sz="2400" dirty="0" smtClean="0">
                <a:latin typeface="Calibri" pitchFamily="34" charset="0"/>
                <a:cs typeface="Calibri" pitchFamily="34" charset="0"/>
              </a:rPr>
              <a:t> or omega-3 fatty acids.</a:t>
            </a:r>
            <a:r>
              <a:rPr lang="en-US" sz="2400" dirty="0" smtClean="0"/>
              <a:t> </a:t>
            </a:r>
            <a:endParaRPr lang="en-US" sz="2400" dirty="0"/>
          </a:p>
        </p:txBody>
      </p:sp>
      <p:sp>
        <p:nvSpPr>
          <p:cNvPr id="2" name="Title 1"/>
          <p:cNvSpPr>
            <a:spLocks noGrp="1"/>
          </p:cNvSpPr>
          <p:nvPr>
            <p:ph type="title"/>
          </p:nvPr>
        </p:nvSpPr>
        <p:spPr>
          <a:xfrm>
            <a:off x="1828800" y="0"/>
            <a:ext cx="6858000" cy="1295400"/>
          </a:xfrm>
        </p:spPr>
        <p:txBody>
          <a:bodyPr/>
          <a:lstStyle/>
          <a:p>
            <a:r>
              <a:rPr lang="en-US" b="1" dirty="0" smtClean="0">
                <a:effectLst>
                  <a:outerShdw blurRad="38100" dist="38100" dir="2700000" algn="tl">
                    <a:srgbClr val="000000">
                      <a:alpha val="43137"/>
                    </a:srgbClr>
                  </a:outerShdw>
                </a:effectLst>
              </a:rPr>
              <a:t>HDL Cholesterol</a:t>
            </a:r>
            <a:endParaRPr lang="en-US" b="1" dirty="0">
              <a:effectLst>
                <a:outerShdw blurRad="38100" dist="38100" dir="2700000" algn="tl">
                  <a:srgbClr val="000000">
                    <a:alpha val="43137"/>
                  </a:srgbClr>
                </a:outerShdw>
              </a:effectLst>
            </a:endParaRPr>
          </a:p>
        </p:txBody>
      </p:sp>
      <p:pic>
        <p:nvPicPr>
          <p:cNvPr id="6" name="Picture 5" descr="C:\Users\gurumaa\Desktop\14301-SpecialIssue-Logo.jpg"/>
          <p:cNvPicPr>
            <a:picLocks noChangeAspect="1" noChangeArrowheads="1"/>
          </p:cNvPicPr>
          <p:nvPr/>
        </p:nvPicPr>
        <p:blipFill>
          <a:blip r:embed="rId2" cstate="print"/>
          <a:srcRect/>
          <a:stretch>
            <a:fillRect/>
          </a:stretch>
        </p:blipFill>
        <p:spPr bwMode="auto">
          <a:xfrm>
            <a:off x="0" y="0"/>
            <a:ext cx="1728192" cy="12954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
            <a:ext cx="4038600" cy="1295400"/>
          </a:xfrm>
        </p:spPr>
        <p:txBody>
          <a:bodyPr/>
          <a:lstStyle/>
          <a:p>
            <a:r>
              <a:rPr lang="en-US" b="1" dirty="0" smtClean="0">
                <a:effectLst>
                  <a:outerShdw blurRad="38100" dist="38100" dir="2700000" algn="tl">
                    <a:srgbClr val="000000">
                      <a:alpha val="43137"/>
                    </a:srgbClr>
                  </a:outerShdw>
                </a:effectLst>
              </a:rPr>
              <a:t>LDL Cholesterol</a:t>
            </a:r>
            <a:endParaRPr lang="en-US"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838200" y="1600200"/>
            <a:ext cx="7696200" cy="4953000"/>
          </a:xfrm>
        </p:spPr>
        <p:txBody>
          <a:bodyPr>
            <a:normAutofit/>
          </a:bodyPr>
          <a:lstStyle/>
          <a:p>
            <a:pPr algn="just">
              <a:buFont typeface="Arial" pitchFamily="34" charset="0"/>
              <a:buChar char="•"/>
            </a:pPr>
            <a:endParaRPr lang="en-US" sz="2400" dirty="0">
              <a:solidFill>
                <a:schemeClr val="tx1"/>
              </a:solidFill>
              <a:latin typeface="Calibri" pitchFamily="34" charset="0"/>
              <a:cs typeface="Calibri" pitchFamily="34" charset="0"/>
            </a:endParaRPr>
          </a:p>
          <a:p>
            <a:pPr algn="just">
              <a:buFont typeface="Arial" pitchFamily="34" charset="0"/>
              <a:buChar char="•"/>
            </a:pPr>
            <a:endParaRPr lang="en-US" sz="2400" dirty="0" smtClean="0">
              <a:solidFill>
                <a:schemeClr val="tx1"/>
              </a:solidFill>
              <a:latin typeface="Calibri" pitchFamily="34" charset="0"/>
              <a:cs typeface="Calibri" pitchFamily="34" charset="0"/>
            </a:endParaRPr>
          </a:p>
          <a:p>
            <a:pPr algn="just">
              <a:buFont typeface="Arial" pitchFamily="34" charset="0"/>
              <a:buChar char="•"/>
            </a:pPr>
            <a:endParaRPr lang="en-US" sz="2400" dirty="0">
              <a:solidFill>
                <a:schemeClr val="tx1"/>
              </a:solidFill>
              <a:latin typeface="Calibri" pitchFamily="34" charset="0"/>
              <a:cs typeface="Calibri" pitchFamily="34" charset="0"/>
            </a:endParaRPr>
          </a:p>
          <a:p>
            <a:pPr algn="just">
              <a:buFont typeface="Arial" pitchFamily="34" charset="0"/>
              <a:buChar char="•"/>
            </a:pPr>
            <a:endParaRPr lang="en-US" sz="2400" dirty="0" smtClean="0">
              <a:solidFill>
                <a:schemeClr val="tx1"/>
              </a:solidFill>
              <a:latin typeface="Calibri" pitchFamily="34" charset="0"/>
              <a:cs typeface="Calibri" pitchFamily="34" charset="0"/>
            </a:endParaRPr>
          </a:p>
          <a:p>
            <a:pPr algn="just"/>
            <a:r>
              <a:rPr lang="en-US" sz="2400" dirty="0" smtClean="0">
                <a:solidFill>
                  <a:schemeClr val="tx1"/>
                </a:solidFill>
                <a:latin typeface="Calibri" pitchFamily="34" charset="0"/>
                <a:cs typeface="Calibri" pitchFamily="34" charset="0"/>
              </a:rPr>
              <a:t>For patients with the metabolic syndrome and diabetes, </a:t>
            </a:r>
            <a:r>
              <a:rPr lang="en-US" sz="2400" b="1" dirty="0" smtClean="0">
                <a:solidFill>
                  <a:schemeClr val="tx1"/>
                </a:solidFill>
                <a:latin typeface="Calibri" pitchFamily="34" charset="0"/>
                <a:cs typeface="Calibri" pitchFamily="34" charset="0"/>
              </a:rPr>
              <a:t>LDL cholesterol should be reduced to &lt;100 mg/</a:t>
            </a:r>
            <a:r>
              <a:rPr lang="en-US" sz="2400" b="1" dirty="0" err="1" smtClean="0">
                <a:solidFill>
                  <a:schemeClr val="tx1"/>
                </a:solidFill>
                <a:latin typeface="Calibri" pitchFamily="34" charset="0"/>
                <a:cs typeface="Calibri" pitchFamily="34" charset="0"/>
              </a:rPr>
              <a:t>dL</a:t>
            </a:r>
            <a:r>
              <a:rPr lang="en-US" sz="2400" b="1" dirty="0" smtClean="0">
                <a:solidFill>
                  <a:schemeClr val="tx1"/>
                </a:solidFill>
                <a:latin typeface="Calibri" pitchFamily="34" charset="0"/>
                <a:cs typeface="Calibri" pitchFamily="34" charset="0"/>
              </a:rPr>
              <a:t>.</a:t>
            </a:r>
          </a:p>
          <a:p>
            <a:pPr algn="just"/>
            <a:endParaRPr lang="en-US" sz="2400" dirty="0" smtClean="0">
              <a:solidFill>
                <a:schemeClr val="tx1"/>
              </a:solidFill>
              <a:latin typeface="Calibri" pitchFamily="34" charset="0"/>
              <a:cs typeface="Calibri" pitchFamily="34" charset="0"/>
            </a:endParaRPr>
          </a:p>
          <a:p>
            <a:pPr algn="just"/>
            <a:endParaRPr lang="en-US" sz="2200" dirty="0">
              <a:solidFill>
                <a:schemeClr val="tx1"/>
              </a:solidFill>
              <a:latin typeface="Calibri" pitchFamily="34" charset="0"/>
              <a:cs typeface="Calibri" pitchFamily="34" charset="0"/>
            </a:endParaRPr>
          </a:p>
        </p:txBody>
      </p:sp>
      <p:pic>
        <p:nvPicPr>
          <p:cNvPr id="5" name="Picture 4" descr="C:\Users\gurumaa\Desktop\14301-SpecialIssue-Logo.jpg"/>
          <p:cNvPicPr>
            <a:picLocks noChangeAspect="1" noChangeArrowheads="1"/>
          </p:cNvPicPr>
          <p:nvPr/>
        </p:nvPicPr>
        <p:blipFill>
          <a:blip r:embed="rId2" cstate="print"/>
          <a:srcRect/>
          <a:stretch>
            <a:fillRect/>
          </a:stretch>
        </p:blipFill>
        <p:spPr bwMode="auto">
          <a:xfrm>
            <a:off x="0" y="0"/>
            <a:ext cx="1728192" cy="1295400"/>
          </a:xfrm>
          <a:prstGeom prst="rect">
            <a:avLst/>
          </a:prstGeom>
          <a:noFill/>
        </p:spPr>
      </p:pic>
    </p:spTree>
    <p:extLst>
      <p:ext uri="{BB962C8B-B14F-4D97-AF65-F5344CB8AC3E}">
        <p14:creationId xmlns="" xmlns:p14="http://schemas.microsoft.com/office/powerpoint/2010/main" val="40366213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28800" y="282714"/>
            <a:ext cx="4114800" cy="707886"/>
          </a:xfrm>
          <a:prstGeom prst="rect">
            <a:avLst/>
          </a:prstGeom>
          <a:noFill/>
        </p:spPr>
        <p:txBody>
          <a:bodyPr wrap="square" rtlCol="0">
            <a:spAutoFit/>
          </a:bodyPr>
          <a:lstStyle/>
          <a:p>
            <a:r>
              <a:rPr lang="en-US" sz="4000" b="1" dirty="0" smtClean="0">
                <a:solidFill>
                  <a:schemeClr val="bg1"/>
                </a:solidFill>
                <a:effectLst>
                  <a:outerShdw blurRad="38100" dist="38100" dir="2700000" algn="tl">
                    <a:srgbClr val="000000">
                      <a:alpha val="43137"/>
                    </a:srgbClr>
                  </a:outerShdw>
                </a:effectLst>
              </a:rPr>
              <a:t>BLOOD PRESSURE</a:t>
            </a:r>
            <a:endParaRPr lang="en-US" sz="4000" b="1" dirty="0">
              <a:solidFill>
                <a:schemeClr val="bg1"/>
              </a:solidFill>
              <a:effectLst>
                <a:outerShdw blurRad="38100" dist="38100" dir="2700000" algn="tl">
                  <a:srgbClr val="000000">
                    <a:alpha val="43137"/>
                  </a:srgbClr>
                </a:outerShdw>
              </a:effectLst>
            </a:endParaRPr>
          </a:p>
        </p:txBody>
      </p:sp>
      <p:sp>
        <p:nvSpPr>
          <p:cNvPr id="5" name="TextBox 4"/>
          <p:cNvSpPr txBox="1"/>
          <p:nvPr/>
        </p:nvSpPr>
        <p:spPr>
          <a:xfrm>
            <a:off x="457200" y="1752600"/>
            <a:ext cx="8229600" cy="4025717"/>
          </a:xfrm>
          <a:prstGeom prst="rect">
            <a:avLst/>
          </a:prstGeom>
          <a:noFill/>
        </p:spPr>
        <p:txBody>
          <a:bodyPr wrap="square" rtlCol="0">
            <a:spAutoFit/>
          </a:bodyPr>
          <a:lstStyle/>
          <a:p>
            <a:pPr marL="342900" lvl="0" indent="-342900" algn="just">
              <a:spcBef>
                <a:spcPct val="20000"/>
              </a:spcBef>
              <a:buFont typeface="Arial" pitchFamily="34" charset="0"/>
              <a:buChar char="•"/>
            </a:pPr>
            <a:r>
              <a:rPr lang="en-US" sz="2200" dirty="0" smtClean="0">
                <a:solidFill>
                  <a:prstClr val="black"/>
                </a:solidFill>
                <a:latin typeface="Calibri" pitchFamily="34" charset="0"/>
                <a:cs typeface="Calibri" pitchFamily="34" charset="0"/>
              </a:rPr>
              <a:t>The direct relationship between blood pressure and all-cause mortality rate has been well established.</a:t>
            </a:r>
          </a:p>
          <a:p>
            <a:pPr marL="342900" lvl="0" indent="-342900" algn="just">
              <a:spcBef>
                <a:spcPct val="20000"/>
              </a:spcBef>
            </a:pPr>
            <a:endParaRPr lang="en-US" sz="2200" dirty="0" smtClean="0">
              <a:solidFill>
                <a:prstClr val="black"/>
              </a:solidFill>
              <a:latin typeface="Calibri" pitchFamily="34" charset="0"/>
              <a:cs typeface="Calibri" pitchFamily="34" charset="0"/>
            </a:endParaRPr>
          </a:p>
          <a:p>
            <a:pPr marL="342900" lvl="0" indent="-342900" algn="just">
              <a:spcBef>
                <a:spcPct val="20000"/>
              </a:spcBef>
              <a:buFont typeface="Arial" pitchFamily="34" charset="0"/>
              <a:buChar char="•"/>
            </a:pPr>
            <a:r>
              <a:rPr lang="en-US" sz="2200" dirty="0" smtClean="0">
                <a:solidFill>
                  <a:prstClr val="black"/>
                </a:solidFill>
                <a:latin typeface="Calibri" pitchFamily="34" charset="0"/>
                <a:cs typeface="Calibri" pitchFamily="34" charset="0"/>
              </a:rPr>
              <a:t>Best choice for the first antihypertensive should usually be an </a:t>
            </a:r>
            <a:r>
              <a:rPr lang="en-US" sz="2200" dirty="0" err="1" smtClean="0">
                <a:solidFill>
                  <a:prstClr val="black"/>
                </a:solidFill>
                <a:latin typeface="Calibri" pitchFamily="34" charset="0"/>
                <a:cs typeface="Calibri" pitchFamily="34" charset="0"/>
              </a:rPr>
              <a:t>angiotensin</a:t>
            </a:r>
            <a:r>
              <a:rPr lang="en-US" sz="2200" dirty="0" smtClean="0">
                <a:solidFill>
                  <a:prstClr val="black"/>
                </a:solidFill>
                <a:latin typeface="Calibri" pitchFamily="34" charset="0"/>
                <a:cs typeface="Calibri" pitchFamily="34" charset="0"/>
              </a:rPr>
              <a:t>-converting enzyme </a:t>
            </a:r>
            <a:r>
              <a:rPr lang="en-US" sz="2200" b="1" dirty="0" smtClean="0">
                <a:solidFill>
                  <a:prstClr val="black"/>
                </a:solidFill>
                <a:latin typeface="Calibri" pitchFamily="34" charset="0"/>
                <a:cs typeface="Calibri" pitchFamily="34" charset="0"/>
              </a:rPr>
              <a:t>(ACE) inhibitor or an </a:t>
            </a:r>
            <a:r>
              <a:rPr lang="en-US" sz="2200" b="1" dirty="0" err="1" smtClean="0">
                <a:solidFill>
                  <a:prstClr val="black"/>
                </a:solidFill>
                <a:latin typeface="Calibri" pitchFamily="34" charset="0"/>
                <a:cs typeface="Calibri" pitchFamily="34" charset="0"/>
              </a:rPr>
              <a:t>angiotensin</a:t>
            </a:r>
            <a:r>
              <a:rPr lang="en-US" sz="2200" b="1" dirty="0" smtClean="0">
                <a:solidFill>
                  <a:prstClr val="black"/>
                </a:solidFill>
                <a:latin typeface="Calibri" pitchFamily="34" charset="0"/>
                <a:cs typeface="Calibri" pitchFamily="34" charset="0"/>
              </a:rPr>
              <a:t> II receptor blocker</a:t>
            </a:r>
            <a:r>
              <a:rPr lang="en-US" sz="2200" dirty="0" smtClean="0">
                <a:solidFill>
                  <a:prstClr val="black"/>
                </a:solidFill>
                <a:latin typeface="Calibri" pitchFamily="34" charset="0"/>
                <a:cs typeface="Calibri" pitchFamily="34" charset="0"/>
              </a:rPr>
              <a:t>.</a:t>
            </a:r>
          </a:p>
          <a:p>
            <a:pPr marL="342900" lvl="0" indent="-342900" algn="just">
              <a:spcBef>
                <a:spcPct val="20000"/>
              </a:spcBef>
            </a:pPr>
            <a:endParaRPr lang="en-US" sz="2200" dirty="0" smtClean="0">
              <a:solidFill>
                <a:prstClr val="black"/>
              </a:solidFill>
              <a:latin typeface="Calibri" pitchFamily="34" charset="0"/>
              <a:cs typeface="Calibri" pitchFamily="34" charset="0"/>
            </a:endParaRPr>
          </a:p>
          <a:p>
            <a:pPr marL="342900" lvl="0" indent="-342900" algn="just">
              <a:spcBef>
                <a:spcPct val="20000"/>
              </a:spcBef>
              <a:buFont typeface="Arial" pitchFamily="34" charset="0"/>
              <a:buChar char="•"/>
            </a:pPr>
            <a:r>
              <a:rPr lang="en-US" sz="2200" dirty="0" smtClean="0">
                <a:solidFill>
                  <a:prstClr val="black"/>
                </a:solidFill>
                <a:latin typeface="Calibri" pitchFamily="34" charset="0"/>
                <a:cs typeface="Calibri" pitchFamily="34" charset="0"/>
              </a:rPr>
              <a:t>In all patients with hypertension, a </a:t>
            </a:r>
            <a:r>
              <a:rPr lang="en-US" sz="2200" b="1" dirty="0" smtClean="0">
                <a:solidFill>
                  <a:prstClr val="black"/>
                </a:solidFill>
                <a:latin typeface="Calibri" pitchFamily="34" charset="0"/>
                <a:cs typeface="Calibri" pitchFamily="34" charset="0"/>
              </a:rPr>
              <a:t>sodium-restricted diet</a:t>
            </a:r>
            <a:r>
              <a:rPr lang="en-US" sz="2200" dirty="0" smtClean="0">
                <a:solidFill>
                  <a:prstClr val="black"/>
                </a:solidFill>
                <a:latin typeface="Calibri" pitchFamily="34" charset="0"/>
                <a:cs typeface="Calibri" pitchFamily="34" charset="0"/>
              </a:rPr>
              <a:t> enriched in fruits and vegetables and </a:t>
            </a:r>
            <a:r>
              <a:rPr lang="en-US" sz="2200" b="1" dirty="0" smtClean="0">
                <a:solidFill>
                  <a:prstClr val="black"/>
                </a:solidFill>
                <a:latin typeface="Calibri" pitchFamily="34" charset="0"/>
                <a:cs typeface="Calibri" pitchFamily="34" charset="0"/>
              </a:rPr>
              <a:t>low-fat dairy products</a:t>
            </a:r>
            <a:r>
              <a:rPr lang="en-US" sz="2200" dirty="0" smtClean="0">
                <a:solidFill>
                  <a:prstClr val="black"/>
                </a:solidFill>
                <a:latin typeface="Calibri" pitchFamily="34" charset="0"/>
                <a:cs typeface="Calibri" pitchFamily="34" charset="0"/>
              </a:rPr>
              <a:t> should be advocated.</a:t>
            </a:r>
            <a:r>
              <a:rPr lang="en-US" sz="2200" dirty="0" smtClean="0">
                <a:solidFill>
                  <a:prstClr val="black"/>
                </a:solidFill>
              </a:rPr>
              <a:t> </a:t>
            </a:r>
          </a:p>
          <a:p>
            <a:pPr algn="just"/>
            <a:endParaRPr lang="en-US" dirty="0"/>
          </a:p>
        </p:txBody>
      </p:sp>
      <p:pic>
        <p:nvPicPr>
          <p:cNvPr id="6" name="Picture 5" descr="C:\Users\gurumaa\Desktop\14301-SpecialIssue-Logo.jpg"/>
          <p:cNvPicPr>
            <a:picLocks noChangeAspect="1" noChangeArrowheads="1"/>
          </p:cNvPicPr>
          <p:nvPr/>
        </p:nvPicPr>
        <p:blipFill>
          <a:blip r:embed="rId2" cstate="print"/>
          <a:srcRect/>
          <a:stretch>
            <a:fillRect/>
          </a:stretch>
        </p:blipFill>
        <p:spPr bwMode="auto">
          <a:xfrm>
            <a:off x="0" y="0"/>
            <a:ext cx="1728192" cy="12954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752905"/>
            <a:ext cx="8686800" cy="4424785"/>
          </a:xfrm>
        </p:spPr>
        <p:txBody>
          <a:bodyPr>
            <a:noAutofit/>
          </a:bodyPr>
          <a:lstStyle/>
          <a:p>
            <a:pPr algn="just"/>
            <a:r>
              <a:rPr lang="en-US" sz="2000" dirty="0" smtClean="0">
                <a:latin typeface="Calibri" pitchFamily="34" charset="0"/>
                <a:cs typeface="Calibri" pitchFamily="34" charset="0"/>
              </a:rPr>
              <a:t>Insulin resistance is the primary </a:t>
            </a:r>
            <a:r>
              <a:rPr lang="en-US" sz="2000" dirty="0" err="1">
                <a:latin typeface="Calibri" pitchFamily="34" charset="0"/>
                <a:cs typeface="Calibri" pitchFamily="34" charset="0"/>
              </a:rPr>
              <a:t>P</a:t>
            </a:r>
            <a:r>
              <a:rPr lang="en-US" sz="2000" dirty="0" err="1" smtClean="0">
                <a:latin typeface="Calibri" pitchFamily="34" charset="0"/>
                <a:cs typeface="Calibri" pitchFamily="34" charset="0"/>
              </a:rPr>
              <a:t>atho</a:t>
            </a:r>
            <a:r>
              <a:rPr lang="en-US" sz="2000" dirty="0" smtClean="0">
                <a:latin typeface="Calibri" pitchFamily="34" charset="0"/>
                <a:cs typeface="Calibri" pitchFamily="34" charset="0"/>
              </a:rPr>
              <a:t>-physiologic mechanism for the metabolic syndrome.</a:t>
            </a:r>
          </a:p>
          <a:p>
            <a:pPr algn="just">
              <a:buNone/>
            </a:pPr>
            <a:endParaRPr lang="en-US" sz="2000" dirty="0" smtClean="0">
              <a:latin typeface="Calibri" pitchFamily="34" charset="0"/>
              <a:cs typeface="Calibri" pitchFamily="34" charset="0"/>
            </a:endParaRPr>
          </a:p>
          <a:p>
            <a:pPr algn="just"/>
            <a:r>
              <a:rPr lang="en-US" sz="2000" dirty="0" smtClean="0">
                <a:latin typeface="Calibri" pitchFamily="34" charset="0"/>
                <a:cs typeface="Calibri" pitchFamily="34" charset="0"/>
              </a:rPr>
              <a:t>Several drug classes [</a:t>
            </a:r>
            <a:r>
              <a:rPr lang="en-US" sz="2000" b="1" dirty="0" err="1" smtClean="0">
                <a:latin typeface="Calibri" pitchFamily="34" charset="0"/>
                <a:cs typeface="Calibri" pitchFamily="34" charset="0"/>
              </a:rPr>
              <a:t>biguanides</a:t>
            </a:r>
            <a:r>
              <a:rPr lang="en-US" sz="2000" b="1" dirty="0" smtClean="0">
                <a:latin typeface="Calibri" pitchFamily="34" charset="0"/>
                <a:cs typeface="Calibri" pitchFamily="34" charset="0"/>
              </a:rPr>
              <a:t>, </a:t>
            </a:r>
            <a:r>
              <a:rPr lang="en-US" sz="2000" b="1" dirty="0" err="1" smtClean="0">
                <a:latin typeface="Calibri" pitchFamily="34" charset="0"/>
                <a:cs typeface="Calibri" pitchFamily="34" charset="0"/>
              </a:rPr>
              <a:t>thiazolidinediones</a:t>
            </a:r>
            <a:r>
              <a:rPr lang="en-US" sz="2000" b="1" dirty="0" smtClean="0">
                <a:latin typeface="Calibri" pitchFamily="34" charset="0"/>
                <a:cs typeface="Calibri" pitchFamily="34" charset="0"/>
              </a:rPr>
              <a:t> (TZDs)] </a:t>
            </a:r>
            <a:r>
              <a:rPr lang="en-US" sz="2000" dirty="0" smtClean="0">
                <a:latin typeface="Calibri" pitchFamily="34" charset="0"/>
                <a:cs typeface="Calibri" pitchFamily="34" charset="0"/>
              </a:rPr>
              <a:t>increase insulin sensitivity.</a:t>
            </a:r>
          </a:p>
          <a:p>
            <a:pPr algn="just">
              <a:buNone/>
            </a:pPr>
            <a:endParaRPr lang="en-US" sz="2000" dirty="0" smtClean="0">
              <a:latin typeface="Calibri" pitchFamily="34" charset="0"/>
              <a:cs typeface="Calibri" pitchFamily="34" charset="0"/>
            </a:endParaRPr>
          </a:p>
          <a:p>
            <a:pPr algn="just"/>
            <a:r>
              <a:rPr lang="en-US" sz="2000" dirty="0" smtClean="0">
                <a:latin typeface="Calibri" pitchFamily="34" charset="0"/>
                <a:cs typeface="Calibri" pitchFamily="34" charset="0"/>
              </a:rPr>
              <a:t>Both </a:t>
            </a:r>
            <a:r>
              <a:rPr lang="en-US" sz="2000" dirty="0" err="1" smtClean="0">
                <a:latin typeface="Calibri" pitchFamily="34" charset="0"/>
                <a:cs typeface="Calibri" pitchFamily="34" charset="0"/>
              </a:rPr>
              <a:t>metformin</a:t>
            </a:r>
            <a:r>
              <a:rPr lang="en-US" sz="2000" dirty="0" smtClean="0">
                <a:latin typeface="Calibri" pitchFamily="34" charset="0"/>
                <a:cs typeface="Calibri" pitchFamily="34" charset="0"/>
              </a:rPr>
              <a:t> and TZDs enhance insulin action in the liver and suppress endogenous glucose production. TZDs, but not </a:t>
            </a:r>
            <a:r>
              <a:rPr lang="en-US" sz="2000" dirty="0" err="1" smtClean="0">
                <a:latin typeface="Calibri" pitchFamily="34" charset="0"/>
                <a:cs typeface="Calibri" pitchFamily="34" charset="0"/>
              </a:rPr>
              <a:t>metformin</a:t>
            </a:r>
            <a:r>
              <a:rPr lang="en-US" sz="2000" dirty="0" smtClean="0">
                <a:latin typeface="Calibri" pitchFamily="34" charset="0"/>
                <a:cs typeface="Calibri" pitchFamily="34" charset="0"/>
              </a:rPr>
              <a:t>, also improve insulin-mediated glucose uptake in muscle and adipose tissue.</a:t>
            </a:r>
          </a:p>
          <a:p>
            <a:pPr algn="just">
              <a:buNone/>
            </a:pPr>
            <a:endParaRPr lang="en-US" sz="2000" dirty="0" smtClean="0">
              <a:latin typeface="Calibri" pitchFamily="34" charset="0"/>
              <a:cs typeface="Calibri" pitchFamily="34" charset="0"/>
            </a:endParaRPr>
          </a:p>
          <a:p>
            <a:pPr algn="just"/>
            <a:r>
              <a:rPr lang="en-US" sz="2000" dirty="0" smtClean="0">
                <a:latin typeface="Calibri" pitchFamily="34" charset="0"/>
                <a:cs typeface="Calibri" pitchFamily="34" charset="0"/>
              </a:rPr>
              <a:t>Benefits of both drugs have also been seen in patients with NAFLD and PCOS, and the drugs have been shown to reduce markers of inflammation and small dense LDL.</a:t>
            </a:r>
            <a:endParaRPr lang="en-US" sz="2000" dirty="0">
              <a:latin typeface="Calibri" pitchFamily="34" charset="0"/>
              <a:cs typeface="Calibri" pitchFamily="34" charset="0"/>
            </a:endParaRPr>
          </a:p>
        </p:txBody>
      </p:sp>
      <p:sp>
        <p:nvSpPr>
          <p:cNvPr id="2" name="Title 1"/>
          <p:cNvSpPr>
            <a:spLocks noGrp="1"/>
          </p:cNvSpPr>
          <p:nvPr>
            <p:ph type="title"/>
          </p:nvPr>
        </p:nvSpPr>
        <p:spPr>
          <a:xfrm>
            <a:off x="1828800" y="0"/>
            <a:ext cx="6858000" cy="1295400"/>
          </a:xfrm>
        </p:spPr>
        <p:txBody>
          <a:bodyPr/>
          <a:lstStyle/>
          <a:p>
            <a:r>
              <a:rPr lang="en-US" b="1" dirty="0" smtClean="0">
                <a:effectLst>
                  <a:outerShdw blurRad="38100" dist="38100" dir="2700000" algn="tl">
                    <a:srgbClr val="000000">
                      <a:alpha val="43137"/>
                    </a:srgbClr>
                  </a:outerShdw>
                </a:effectLst>
              </a:rPr>
              <a:t>INSULIN RESISTANCE</a:t>
            </a:r>
            <a:endParaRPr lang="en-US" b="1" dirty="0">
              <a:effectLst>
                <a:outerShdw blurRad="38100" dist="38100" dir="2700000" algn="tl">
                  <a:srgbClr val="000000">
                    <a:alpha val="43137"/>
                  </a:srgbClr>
                </a:outerShdw>
              </a:effectLst>
            </a:endParaRPr>
          </a:p>
        </p:txBody>
      </p:sp>
      <p:pic>
        <p:nvPicPr>
          <p:cNvPr id="4" name="Picture 3" descr="C:\Users\gurumaa\Desktop\14301-SpecialIssue-Logo.jpg"/>
          <p:cNvPicPr>
            <a:picLocks noChangeAspect="1" noChangeArrowheads="1"/>
          </p:cNvPicPr>
          <p:nvPr/>
        </p:nvPicPr>
        <p:blipFill>
          <a:blip r:embed="rId2" cstate="print"/>
          <a:srcRect/>
          <a:stretch>
            <a:fillRect/>
          </a:stretch>
        </p:blipFill>
        <p:spPr bwMode="auto">
          <a:xfrm>
            <a:off x="0" y="0"/>
            <a:ext cx="1728192" cy="129540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abc\Pictures\blood-sugar-and-insulin.jpg"/>
          <p:cNvPicPr>
            <a:picLocks noChangeAspect="1" noChangeArrowheads="1"/>
          </p:cNvPicPr>
          <p:nvPr/>
        </p:nvPicPr>
        <p:blipFill>
          <a:blip r:embed="rId2">
            <a:lum bright="38000" contrast="-54000"/>
          </a:blip>
          <a:srcRect/>
          <a:stretch>
            <a:fillRect/>
          </a:stretch>
        </p:blipFill>
        <p:spPr bwMode="auto">
          <a:xfrm>
            <a:off x="0" y="1600200"/>
            <a:ext cx="9144000" cy="5257800"/>
          </a:xfrm>
          <a:prstGeom prst="rect">
            <a:avLst/>
          </a:prstGeom>
          <a:blipFill dpi="0" rotWithShape="1">
            <a:blip r:embed="rId3">
              <a:alphaModFix amt="50000"/>
              <a:lum bright="38000" contrast="-54000"/>
            </a:blip>
            <a:srcRect/>
            <a:stretch>
              <a:fillRect/>
            </a:stretch>
          </a:blipFill>
          <a:ln>
            <a:gradFill>
              <a:gsLst>
                <a:gs pos="0">
                  <a:schemeClr val="accent1">
                    <a:tint val="66000"/>
                    <a:satMod val="160000"/>
                    <a:alpha val="38000"/>
                  </a:schemeClr>
                </a:gs>
                <a:gs pos="50000">
                  <a:schemeClr val="accent1">
                    <a:tint val="44500"/>
                    <a:satMod val="160000"/>
                  </a:schemeClr>
                </a:gs>
                <a:gs pos="100000">
                  <a:schemeClr val="accent1">
                    <a:tint val="23500"/>
                    <a:satMod val="160000"/>
                  </a:schemeClr>
                </a:gs>
              </a:gsLst>
              <a:lin ang="5400000" scaled="0"/>
            </a:gradFill>
          </a:ln>
        </p:spPr>
      </p:pic>
      <p:sp>
        <p:nvSpPr>
          <p:cNvPr id="3" name="Content Placeholder 2"/>
          <p:cNvSpPr>
            <a:spLocks noGrp="1"/>
          </p:cNvSpPr>
          <p:nvPr>
            <p:ph idx="1"/>
          </p:nvPr>
        </p:nvSpPr>
        <p:spPr>
          <a:xfrm>
            <a:off x="152400" y="1905000"/>
            <a:ext cx="8534400" cy="4953000"/>
          </a:xfrm>
        </p:spPr>
        <p:txBody>
          <a:bodyPr>
            <a:normAutofit/>
          </a:bodyPr>
          <a:lstStyle/>
          <a:p>
            <a:pPr algn="just"/>
            <a:r>
              <a:rPr lang="en-US" sz="2200" dirty="0" smtClean="0">
                <a:solidFill>
                  <a:schemeClr val="tx1"/>
                </a:solidFill>
                <a:latin typeface="Calibri" pitchFamily="34" charset="0"/>
                <a:cs typeface="Calibri" pitchFamily="34" charset="0"/>
              </a:rPr>
              <a:t>In patients with the metabolic syndrome and Type 2 diabetes, </a:t>
            </a:r>
            <a:r>
              <a:rPr lang="en-US" sz="2200" b="1" dirty="0" smtClean="0">
                <a:solidFill>
                  <a:schemeClr val="tx1"/>
                </a:solidFill>
                <a:latin typeface="Calibri" pitchFamily="34" charset="0"/>
                <a:cs typeface="Calibri" pitchFamily="34" charset="0"/>
              </a:rPr>
              <a:t>aggressive glycemic control</a:t>
            </a:r>
            <a:r>
              <a:rPr lang="en-US" sz="2200" dirty="0" smtClean="0">
                <a:solidFill>
                  <a:schemeClr val="tx1"/>
                </a:solidFill>
                <a:latin typeface="Calibri" pitchFamily="34" charset="0"/>
                <a:cs typeface="Calibri" pitchFamily="34" charset="0"/>
              </a:rPr>
              <a:t> decreases cardiovascular risk..</a:t>
            </a:r>
          </a:p>
          <a:p>
            <a:pPr algn="just">
              <a:buNone/>
            </a:pPr>
            <a:endParaRPr lang="en-US" sz="2200" dirty="0" smtClean="0">
              <a:solidFill>
                <a:schemeClr val="tx1"/>
              </a:solidFill>
              <a:latin typeface="Calibri" pitchFamily="34" charset="0"/>
              <a:cs typeface="Calibri" pitchFamily="34" charset="0"/>
            </a:endParaRPr>
          </a:p>
          <a:p>
            <a:pPr algn="just"/>
            <a:r>
              <a:rPr lang="en-US" sz="2200" dirty="0" smtClean="0">
                <a:solidFill>
                  <a:schemeClr val="tx1"/>
                </a:solidFill>
                <a:latin typeface="Calibri" pitchFamily="34" charset="0"/>
                <a:cs typeface="Calibri" pitchFamily="34" charset="0"/>
              </a:rPr>
              <a:t>In patients with IFG without a diagnosis of diabetes, a </a:t>
            </a:r>
            <a:r>
              <a:rPr lang="en-US" sz="2200" b="1" dirty="0" smtClean="0">
                <a:solidFill>
                  <a:schemeClr val="tx1"/>
                </a:solidFill>
                <a:latin typeface="Calibri" pitchFamily="34" charset="0"/>
                <a:cs typeface="Calibri" pitchFamily="34" charset="0"/>
              </a:rPr>
              <a:t>lifestyle intervention</a:t>
            </a:r>
            <a:r>
              <a:rPr lang="en-US" sz="2200" dirty="0" smtClean="0">
                <a:solidFill>
                  <a:schemeClr val="tx1"/>
                </a:solidFill>
                <a:latin typeface="Calibri" pitchFamily="34" charset="0"/>
                <a:cs typeface="Calibri" pitchFamily="34" charset="0"/>
              </a:rPr>
              <a:t> has been shown to reduce the incidence of Type 2 diabetes.</a:t>
            </a:r>
          </a:p>
          <a:p>
            <a:pPr algn="just">
              <a:buNone/>
            </a:pPr>
            <a:endParaRPr lang="en-US" sz="2200" dirty="0" smtClean="0">
              <a:solidFill>
                <a:schemeClr val="tx1"/>
              </a:solidFill>
              <a:latin typeface="Calibri" pitchFamily="34" charset="0"/>
              <a:cs typeface="Calibri" pitchFamily="34" charset="0"/>
            </a:endParaRPr>
          </a:p>
          <a:p>
            <a:pPr algn="just"/>
            <a:endParaRPr lang="en-US" sz="2200" b="1" dirty="0" smtClean="0">
              <a:solidFill>
                <a:schemeClr val="tx1"/>
              </a:solidFill>
              <a:latin typeface="Calibri" pitchFamily="34" charset="0"/>
              <a:cs typeface="Calibri" pitchFamily="34" charset="0"/>
            </a:endParaRPr>
          </a:p>
          <a:p>
            <a:pPr algn="just"/>
            <a:endParaRPr lang="en-US" sz="2200" b="1" dirty="0">
              <a:solidFill>
                <a:schemeClr val="tx1"/>
              </a:solidFill>
              <a:latin typeface="Calibri" pitchFamily="34" charset="0"/>
              <a:cs typeface="Calibri" pitchFamily="34" charset="0"/>
            </a:endParaRPr>
          </a:p>
          <a:p>
            <a:pPr algn="just"/>
            <a:endParaRPr lang="en-US" sz="2200" b="1" dirty="0" smtClean="0">
              <a:solidFill>
                <a:schemeClr val="tx1"/>
              </a:solidFill>
              <a:latin typeface="Calibri" pitchFamily="34" charset="0"/>
              <a:cs typeface="Calibri" pitchFamily="34" charset="0"/>
            </a:endParaRPr>
          </a:p>
          <a:p>
            <a:pPr algn="just"/>
            <a:r>
              <a:rPr lang="en-US" sz="2200" b="1" dirty="0" smtClean="0">
                <a:solidFill>
                  <a:schemeClr val="tx1"/>
                </a:solidFill>
                <a:latin typeface="Calibri" pitchFamily="34" charset="0"/>
                <a:cs typeface="Calibri" pitchFamily="34" charset="0"/>
              </a:rPr>
              <a:t>Metformin</a:t>
            </a:r>
            <a:r>
              <a:rPr lang="en-US" sz="2200" dirty="0" smtClean="0">
                <a:solidFill>
                  <a:schemeClr val="tx1"/>
                </a:solidFill>
                <a:latin typeface="Calibri" pitchFamily="34" charset="0"/>
                <a:cs typeface="Calibri" pitchFamily="34" charset="0"/>
              </a:rPr>
              <a:t> has also been shown to reduce the incidence of diabetes, although the effect was less than that seen with lifestyle intervention.</a:t>
            </a:r>
            <a:endParaRPr lang="en-US" sz="2200" dirty="0">
              <a:solidFill>
                <a:schemeClr val="tx1"/>
              </a:solidFill>
              <a:latin typeface="Calibri" pitchFamily="34" charset="0"/>
              <a:cs typeface="Calibri" pitchFamily="34" charset="0"/>
            </a:endParaRPr>
          </a:p>
        </p:txBody>
      </p:sp>
      <p:sp>
        <p:nvSpPr>
          <p:cNvPr id="2" name="Title 1"/>
          <p:cNvSpPr>
            <a:spLocks noGrp="1"/>
          </p:cNvSpPr>
          <p:nvPr>
            <p:ph type="title"/>
          </p:nvPr>
        </p:nvSpPr>
        <p:spPr>
          <a:xfrm>
            <a:off x="1752600" y="0"/>
            <a:ext cx="4038600" cy="1295400"/>
          </a:xfrm>
        </p:spPr>
        <p:txBody>
          <a:bodyPr>
            <a:normAutofit/>
          </a:bodyPr>
          <a:lstStyle/>
          <a:p>
            <a:r>
              <a:rPr lang="en-US" b="1" dirty="0" smtClean="0">
                <a:effectLst>
                  <a:outerShdw blurRad="38100" dist="38100" dir="2700000" algn="tl">
                    <a:srgbClr val="000000">
                      <a:alpha val="43137"/>
                    </a:srgbClr>
                  </a:outerShdw>
                </a:effectLst>
              </a:rPr>
              <a:t>GLYCEMIC CONTROL</a:t>
            </a:r>
            <a:endParaRPr lang="en-US" b="1" dirty="0">
              <a:effectLst>
                <a:outerShdw blurRad="38100" dist="38100" dir="2700000" algn="tl">
                  <a:srgbClr val="000000">
                    <a:alpha val="43137"/>
                  </a:srgbClr>
                </a:outerShdw>
              </a:effectLst>
            </a:endParaRPr>
          </a:p>
        </p:txBody>
      </p:sp>
      <p:pic>
        <p:nvPicPr>
          <p:cNvPr id="6" name="Picture 5" descr="C:\Users\gurumaa\Desktop\14301-SpecialIssue-Logo.jpg"/>
          <p:cNvPicPr>
            <a:picLocks noChangeAspect="1" noChangeArrowheads="1"/>
          </p:cNvPicPr>
          <p:nvPr/>
        </p:nvPicPr>
        <p:blipFill>
          <a:blip r:embed="rId4" cstate="print"/>
          <a:srcRect/>
          <a:stretch>
            <a:fillRect/>
          </a:stretch>
        </p:blipFill>
        <p:spPr bwMode="auto">
          <a:xfrm>
            <a:off x="0" y="0"/>
            <a:ext cx="1728192" cy="1295400"/>
          </a:xfrm>
          <a:prstGeom prst="rect">
            <a:avLst/>
          </a:prstGeom>
          <a:noFill/>
        </p:spPr>
      </p:pic>
    </p:spTree>
    <p:extLst>
      <p:ext uri="{BB962C8B-B14F-4D97-AF65-F5344CB8AC3E}">
        <p14:creationId xmlns="" xmlns:p14="http://schemas.microsoft.com/office/powerpoint/2010/main" val="33612234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0200"/>
            <a:ext cx="8686800" cy="5029200"/>
          </a:xfrm>
        </p:spPr>
        <p:txBody>
          <a:bodyPr>
            <a:normAutofit/>
          </a:bodyPr>
          <a:lstStyle/>
          <a:p>
            <a:pPr algn="just"/>
            <a:r>
              <a:rPr lang="en-US" sz="2200" dirty="0" smtClean="0">
                <a:latin typeface="Calibri" pitchFamily="34" charset="0"/>
                <a:cs typeface="Calibri" pitchFamily="34" charset="0"/>
              </a:rPr>
              <a:t>Most patients with metabolic syndrome exhibit a </a:t>
            </a:r>
            <a:r>
              <a:rPr lang="en-US" sz="2200" dirty="0" err="1" smtClean="0">
                <a:latin typeface="Calibri" pitchFamily="34" charset="0"/>
                <a:cs typeface="Calibri" pitchFamily="34" charset="0"/>
              </a:rPr>
              <a:t>prothrombotic</a:t>
            </a:r>
            <a:r>
              <a:rPr lang="en-US" sz="2200" dirty="0" smtClean="0">
                <a:latin typeface="Calibri" pitchFamily="34" charset="0"/>
                <a:cs typeface="Calibri" pitchFamily="34" charset="0"/>
              </a:rPr>
              <a:t> state characterized by elevations of </a:t>
            </a:r>
            <a:r>
              <a:rPr lang="en-US" sz="2200" dirty="0" err="1" smtClean="0">
                <a:latin typeface="Calibri" pitchFamily="34" charset="0"/>
                <a:cs typeface="Calibri" pitchFamily="34" charset="0"/>
              </a:rPr>
              <a:t>plasminogen</a:t>
            </a:r>
            <a:r>
              <a:rPr lang="en-US" sz="2200" dirty="0" smtClean="0">
                <a:latin typeface="Calibri" pitchFamily="34" charset="0"/>
                <a:cs typeface="Calibri" pitchFamily="34" charset="0"/>
              </a:rPr>
              <a:t> activator inhibitor-1 and fibrinogen.</a:t>
            </a:r>
          </a:p>
          <a:p>
            <a:pPr algn="just">
              <a:buNone/>
            </a:pPr>
            <a:endParaRPr lang="en-US" sz="2200" dirty="0" smtClean="0">
              <a:latin typeface="Calibri" pitchFamily="34" charset="0"/>
              <a:cs typeface="Calibri" pitchFamily="34" charset="0"/>
            </a:endParaRPr>
          </a:p>
          <a:p>
            <a:pPr algn="just"/>
            <a:r>
              <a:rPr lang="en-US" sz="2200" dirty="0" smtClean="0">
                <a:latin typeface="Calibri" pitchFamily="34" charset="0"/>
                <a:cs typeface="Calibri" pitchFamily="34" charset="0"/>
              </a:rPr>
              <a:t>Use of low dose aspirin can be recommended for patients with metabolic syndrome, who have a high CV risk, those with overt type 2 diabetes mellitus, or atherosclerotic cardiovascular diseases.</a:t>
            </a:r>
          </a:p>
          <a:p>
            <a:pPr algn="just"/>
            <a:endParaRPr lang="en-US" sz="2200" dirty="0" smtClean="0">
              <a:latin typeface="Calibri" pitchFamily="34" charset="0"/>
              <a:cs typeface="Calibri" pitchFamily="34" charset="0"/>
            </a:endParaRPr>
          </a:p>
          <a:p>
            <a:pPr algn="just"/>
            <a:r>
              <a:rPr lang="en-US" sz="2200" dirty="0" smtClean="0">
                <a:latin typeface="Calibri" pitchFamily="34" charset="0"/>
                <a:cs typeface="Calibri" pitchFamily="34" charset="0"/>
              </a:rPr>
              <a:t>Metabolic syndrome frequently is accompanied by a pro-inflammatory state, characterized by increased CRP levels. No specific treatment available.</a:t>
            </a:r>
            <a:r>
              <a:rPr lang="en-US" sz="2200" dirty="0" smtClean="0"/>
              <a:t> </a:t>
            </a:r>
            <a:endParaRPr lang="en-US" sz="2200" dirty="0"/>
          </a:p>
        </p:txBody>
      </p:sp>
      <p:sp>
        <p:nvSpPr>
          <p:cNvPr id="2" name="Title 1"/>
          <p:cNvSpPr>
            <a:spLocks noGrp="1"/>
          </p:cNvSpPr>
          <p:nvPr>
            <p:ph type="title"/>
          </p:nvPr>
        </p:nvSpPr>
        <p:spPr>
          <a:xfrm>
            <a:off x="1676400" y="0"/>
            <a:ext cx="4419600" cy="1295400"/>
          </a:xfrm>
        </p:spPr>
        <p:txBody>
          <a:bodyPr>
            <a:noAutofit/>
          </a:bodyPr>
          <a:lstStyle/>
          <a:p>
            <a:r>
              <a:rPr lang="en-US" sz="2800" b="1" dirty="0" smtClean="0">
                <a:effectLst>
                  <a:outerShdw blurRad="38100" dist="38100" dir="2700000" algn="tl">
                    <a:srgbClr val="000000">
                      <a:alpha val="43137"/>
                    </a:srgbClr>
                  </a:outerShdw>
                </a:effectLst>
              </a:rPr>
              <a:t>PROTHROMBOTIC &amp; PROINFLAMMATORY STATE</a:t>
            </a:r>
            <a:endParaRPr lang="en-US" sz="2800" b="1" dirty="0">
              <a:effectLst>
                <a:outerShdw blurRad="38100" dist="38100" dir="2700000" algn="tl">
                  <a:srgbClr val="000000">
                    <a:alpha val="43137"/>
                  </a:srgbClr>
                </a:outerShdw>
              </a:effectLst>
            </a:endParaRPr>
          </a:p>
        </p:txBody>
      </p:sp>
      <p:pic>
        <p:nvPicPr>
          <p:cNvPr id="4" name="Picture 3" descr="C:\Users\gurumaa\Desktop\14301-SpecialIssue-Logo.jpg"/>
          <p:cNvPicPr>
            <a:picLocks noChangeAspect="1" noChangeArrowheads="1"/>
          </p:cNvPicPr>
          <p:nvPr/>
        </p:nvPicPr>
        <p:blipFill>
          <a:blip r:embed="rId2" cstate="print"/>
          <a:srcRect/>
          <a:stretch>
            <a:fillRect/>
          </a:stretch>
        </p:blipFill>
        <p:spPr bwMode="auto">
          <a:xfrm>
            <a:off x="0" y="0"/>
            <a:ext cx="1728192" cy="129540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bc\Pictures\thankyou.jpg"/>
          <p:cNvPicPr>
            <a:picLocks noChangeAspect="1" noChangeArrowheads="1"/>
          </p:cNvPicPr>
          <p:nvPr/>
        </p:nvPicPr>
        <p:blipFill>
          <a:blip r:embed="rId2"/>
          <a:srcRect/>
          <a:stretch>
            <a:fillRect/>
          </a:stretch>
        </p:blipFill>
        <p:spPr bwMode="auto">
          <a:xfrm>
            <a:off x="0" y="1600200"/>
            <a:ext cx="9144000" cy="5257800"/>
          </a:xfrm>
          <a:prstGeom prst="rect">
            <a:avLst/>
          </a:prstGeom>
          <a:noFill/>
        </p:spPr>
      </p:pic>
      <p:pic>
        <p:nvPicPr>
          <p:cNvPr id="3" name="Picture 2" descr="C:\Users\gurumaa\Desktop\14301-SpecialIssue-Logo.jpg"/>
          <p:cNvPicPr>
            <a:picLocks noChangeAspect="1" noChangeArrowheads="1"/>
          </p:cNvPicPr>
          <p:nvPr/>
        </p:nvPicPr>
        <p:blipFill>
          <a:blip r:embed="rId3" cstate="print"/>
          <a:srcRect/>
          <a:stretch>
            <a:fillRect/>
          </a:stretch>
        </p:blipFill>
        <p:spPr bwMode="auto">
          <a:xfrm>
            <a:off x="0" y="0"/>
            <a:ext cx="1728192" cy="129540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a:xfrm>
            <a:off x="0" y="1749244"/>
            <a:ext cx="8678565" cy="5108755"/>
          </a:xfrm>
        </p:spPr>
        <p:txBody>
          <a:bodyPr/>
          <a:lstStyle/>
          <a:p>
            <a:pPr marL="0" indent="0">
              <a:buNone/>
            </a:pPr>
            <a:r>
              <a:rPr lang="en-IN" dirty="0" smtClean="0"/>
              <a:t>Que1-   Metabolic </a:t>
            </a:r>
            <a:r>
              <a:rPr lang="en-IN" dirty="0"/>
              <a:t>syndrome comprises of all </a:t>
            </a:r>
            <a:r>
              <a:rPr lang="en-IN" dirty="0" smtClean="0"/>
              <a:t>except</a:t>
            </a:r>
            <a:endParaRPr lang="en-US" dirty="0" smtClean="0"/>
          </a:p>
          <a:p>
            <a:pPr marL="1314450" lvl="2" indent="-514350">
              <a:buFont typeface="+mj-lt"/>
              <a:buAutoNum type="alphaUcPeriod"/>
            </a:pPr>
            <a:endParaRPr lang="en-US" dirty="0"/>
          </a:p>
          <a:p>
            <a:pPr marL="1314450" lvl="2" indent="-514350">
              <a:buFont typeface="+mj-lt"/>
              <a:buAutoNum type="alphaUcPeriod"/>
            </a:pPr>
            <a:r>
              <a:rPr lang="en-IN" dirty="0" smtClean="0"/>
              <a:t>Hypertension</a:t>
            </a:r>
            <a:endParaRPr lang="en-US" dirty="0"/>
          </a:p>
          <a:p>
            <a:pPr marL="1314450" lvl="2" indent="-514350">
              <a:buFont typeface="+mj-lt"/>
              <a:buAutoNum type="alphaUcPeriod"/>
            </a:pPr>
            <a:r>
              <a:rPr lang="en-IN" dirty="0" err="1"/>
              <a:t>Dyslipidemia</a:t>
            </a:r>
            <a:endParaRPr lang="en-US" dirty="0"/>
          </a:p>
          <a:p>
            <a:pPr marL="1314450" lvl="2" indent="-514350">
              <a:buFont typeface="+mj-lt"/>
              <a:buAutoNum type="alphaUcPeriod"/>
            </a:pPr>
            <a:r>
              <a:rPr lang="en-IN" dirty="0"/>
              <a:t>Type 1 diabetes mellitus</a:t>
            </a:r>
            <a:endParaRPr lang="en-US" dirty="0"/>
          </a:p>
          <a:p>
            <a:pPr marL="1314450" lvl="2" indent="-514350">
              <a:buFont typeface="+mj-lt"/>
              <a:buAutoNum type="alphaUcPeriod"/>
            </a:pPr>
            <a:r>
              <a:rPr lang="en-IN" dirty="0"/>
              <a:t>Central/upper body obesity</a:t>
            </a:r>
            <a:endParaRPr lang="en-US" dirty="0"/>
          </a:p>
          <a:p>
            <a:endParaRPr lang="en-US" dirty="0"/>
          </a:p>
        </p:txBody>
      </p:sp>
      <p:pic>
        <p:nvPicPr>
          <p:cNvPr id="5" name="Picture 4" descr="C:\Users\gurumaa\Desktop\14301-SpecialIssue-Logo.jpg"/>
          <p:cNvPicPr>
            <a:picLocks noChangeAspect="1" noChangeArrowheads="1"/>
          </p:cNvPicPr>
          <p:nvPr/>
        </p:nvPicPr>
        <p:blipFill>
          <a:blip r:embed="rId2" cstate="print"/>
          <a:srcRect/>
          <a:stretch>
            <a:fillRect/>
          </a:stretch>
        </p:blipFill>
        <p:spPr bwMode="auto">
          <a:xfrm>
            <a:off x="0" y="0"/>
            <a:ext cx="1728192" cy="1295400"/>
          </a:xfrm>
          <a:prstGeom prst="rect">
            <a:avLst/>
          </a:prstGeom>
          <a:noFill/>
        </p:spPr>
      </p:pic>
    </p:spTree>
    <p:extLst>
      <p:ext uri="{BB962C8B-B14F-4D97-AF65-F5344CB8AC3E}">
        <p14:creationId xmlns="" xmlns:p14="http://schemas.microsoft.com/office/powerpoint/2010/main" val="39792792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dirty="0"/>
          </a:p>
        </p:txBody>
      </p:sp>
      <p:sp>
        <p:nvSpPr>
          <p:cNvPr id="3" name="Content Placeholder 2"/>
          <p:cNvSpPr>
            <a:spLocks noGrp="1"/>
          </p:cNvSpPr>
          <p:nvPr>
            <p:ph idx="1"/>
          </p:nvPr>
        </p:nvSpPr>
        <p:spPr/>
        <p:txBody>
          <a:bodyPr/>
          <a:lstStyle/>
          <a:p>
            <a:pPr marL="0" indent="0">
              <a:buNone/>
            </a:pPr>
            <a:r>
              <a:rPr lang="en-IN" dirty="0" smtClean="0"/>
              <a:t>Que2-  </a:t>
            </a:r>
            <a:r>
              <a:rPr lang="en-IN" sz="2400" dirty="0" smtClean="0"/>
              <a:t>All </a:t>
            </a:r>
            <a:r>
              <a:rPr lang="en-IN" sz="2400" dirty="0"/>
              <a:t>of the following parameters are included in </a:t>
            </a:r>
            <a:r>
              <a:rPr lang="en-IN" sz="2400" dirty="0" smtClean="0"/>
              <a:t>the 	diagnostic </a:t>
            </a:r>
            <a:r>
              <a:rPr lang="en-IN" sz="2400" dirty="0"/>
              <a:t>criteria of metabolic syndrome </a:t>
            </a:r>
            <a:r>
              <a:rPr lang="en-IN" sz="2400" dirty="0" smtClean="0"/>
              <a:t>except</a:t>
            </a:r>
            <a:endParaRPr lang="en-US" dirty="0" smtClean="0"/>
          </a:p>
          <a:p>
            <a:pPr marL="1314450" lvl="2" indent="-514350">
              <a:buFont typeface="+mj-lt"/>
              <a:buAutoNum type="alphaUcPeriod"/>
            </a:pPr>
            <a:endParaRPr lang="en-US" dirty="0" smtClean="0"/>
          </a:p>
          <a:p>
            <a:pPr marL="1314450" lvl="2" indent="-514350">
              <a:buFont typeface="+mj-lt"/>
              <a:buAutoNum type="alphaUcPeriod"/>
            </a:pPr>
            <a:r>
              <a:rPr lang="en-IN" dirty="0" smtClean="0"/>
              <a:t>Serum </a:t>
            </a:r>
            <a:r>
              <a:rPr lang="en-IN" dirty="0"/>
              <a:t>HDL levels</a:t>
            </a:r>
            <a:endParaRPr lang="en-US" dirty="0"/>
          </a:p>
          <a:p>
            <a:pPr marL="1314450" lvl="2" indent="-514350">
              <a:buFont typeface="+mj-lt"/>
              <a:buAutoNum type="alphaUcPeriod"/>
            </a:pPr>
            <a:r>
              <a:rPr lang="en-IN" dirty="0"/>
              <a:t>Serum triglyceride levels</a:t>
            </a:r>
            <a:endParaRPr lang="en-US" dirty="0"/>
          </a:p>
          <a:p>
            <a:pPr marL="1314450" lvl="2" indent="-514350">
              <a:buFont typeface="+mj-lt"/>
              <a:buAutoNum type="alphaUcPeriod"/>
            </a:pPr>
            <a:r>
              <a:rPr lang="en-IN" dirty="0"/>
              <a:t>Serum LDL levels</a:t>
            </a:r>
            <a:endParaRPr lang="en-US" dirty="0"/>
          </a:p>
          <a:p>
            <a:pPr marL="1314450" lvl="2" indent="-514350">
              <a:buFont typeface="+mj-lt"/>
              <a:buAutoNum type="alphaUcPeriod"/>
            </a:pPr>
            <a:r>
              <a:rPr lang="en-IN" dirty="0"/>
              <a:t>Fasting plasma glucose</a:t>
            </a:r>
            <a:endParaRPr lang="en-US" dirty="0"/>
          </a:p>
          <a:p>
            <a:endParaRPr lang="en-US" dirty="0"/>
          </a:p>
        </p:txBody>
      </p:sp>
      <p:pic>
        <p:nvPicPr>
          <p:cNvPr id="5" name="Picture 4" descr="C:\Users\gurumaa\Desktop\14301-SpecialIssue-Logo.jpg"/>
          <p:cNvPicPr>
            <a:picLocks noChangeAspect="1" noChangeArrowheads="1"/>
          </p:cNvPicPr>
          <p:nvPr/>
        </p:nvPicPr>
        <p:blipFill>
          <a:blip r:embed="rId2" cstate="print"/>
          <a:srcRect/>
          <a:stretch>
            <a:fillRect/>
          </a:stretch>
        </p:blipFill>
        <p:spPr bwMode="auto">
          <a:xfrm>
            <a:off x="0" y="0"/>
            <a:ext cx="1728192" cy="1295400"/>
          </a:xfrm>
          <a:prstGeom prst="rect">
            <a:avLst/>
          </a:prstGeom>
          <a:noFill/>
        </p:spPr>
      </p:pic>
    </p:spTree>
    <p:extLst>
      <p:ext uri="{BB962C8B-B14F-4D97-AF65-F5344CB8AC3E}">
        <p14:creationId xmlns="" xmlns:p14="http://schemas.microsoft.com/office/powerpoint/2010/main" val="39551564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p:txBody>
          <a:bodyPr/>
          <a:lstStyle/>
          <a:p>
            <a:pPr marL="0" indent="0">
              <a:buNone/>
            </a:pPr>
            <a:r>
              <a:rPr lang="en-IN" dirty="0" smtClean="0"/>
              <a:t>Que3- Various </a:t>
            </a:r>
            <a:r>
              <a:rPr lang="en-IN" dirty="0"/>
              <a:t>risk factors for metabolic syndrome </a:t>
            </a:r>
            <a:r>
              <a:rPr lang="en-IN" dirty="0" smtClean="0"/>
              <a:t> </a:t>
            </a:r>
            <a:r>
              <a:rPr lang="en-IN" dirty="0"/>
              <a:t>	</a:t>
            </a:r>
            <a:r>
              <a:rPr lang="en-IN" dirty="0" smtClean="0"/>
              <a:t>includes </a:t>
            </a:r>
            <a:r>
              <a:rPr lang="en-IN" dirty="0"/>
              <a:t>all </a:t>
            </a:r>
            <a:r>
              <a:rPr lang="en-IN" dirty="0" smtClean="0"/>
              <a:t>except</a:t>
            </a:r>
          </a:p>
          <a:p>
            <a:pPr marL="0" indent="0">
              <a:buNone/>
            </a:pPr>
            <a:endParaRPr lang="en-US" dirty="0"/>
          </a:p>
          <a:p>
            <a:pPr marL="1314450" lvl="2" indent="-514350">
              <a:buFont typeface="+mj-lt"/>
              <a:buAutoNum type="alphaUcPeriod"/>
            </a:pPr>
            <a:r>
              <a:rPr lang="en-IN" dirty="0" smtClean="0"/>
              <a:t>Increasing Age</a:t>
            </a:r>
            <a:endParaRPr lang="en-US" dirty="0"/>
          </a:p>
          <a:p>
            <a:pPr marL="1314450" lvl="2" indent="-514350">
              <a:buFont typeface="+mj-lt"/>
              <a:buAutoNum type="alphaUcPeriod"/>
            </a:pPr>
            <a:r>
              <a:rPr lang="en-IN" dirty="0"/>
              <a:t>Obesity</a:t>
            </a:r>
            <a:endParaRPr lang="en-US" dirty="0"/>
          </a:p>
          <a:p>
            <a:pPr marL="1314450" lvl="2" indent="-514350">
              <a:buFont typeface="+mj-lt"/>
              <a:buAutoNum type="alphaUcPeriod"/>
            </a:pPr>
            <a:r>
              <a:rPr lang="en-IN" dirty="0"/>
              <a:t>Congenital heart disease</a:t>
            </a:r>
            <a:endParaRPr lang="en-US" dirty="0"/>
          </a:p>
          <a:p>
            <a:pPr marL="1314450" lvl="2" indent="-514350">
              <a:buFont typeface="+mj-lt"/>
              <a:buAutoNum type="alphaUcPeriod"/>
            </a:pPr>
            <a:r>
              <a:rPr lang="en-IN" dirty="0"/>
              <a:t>Sedentary life style</a:t>
            </a:r>
            <a:endParaRPr lang="en-US" dirty="0"/>
          </a:p>
          <a:p>
            <a:endParaRPr lang="en-US" dirty="0"/>
          </a:p>
        </p:txBody>
      </p:sp>
      <p:pic>
        <p:nvPicPr>
          <p:cNvPr id="4" name="Picture 3" descr="C:\Users\gurumaa\Desktop\14301-SpecialIssue-Logo.jpg"/>
          <p:cNvPicPr>
            <a:picLocks noChangeAspect="1" noChangeArrowheads="1"/>
          </p:cNvPicPr>
          <p:nvPr/>
        </p:nvPicPr>
        <p:blipFill>
          <a:blip r:embed="rId2" cstate="print"/>
          <a:srcRect/>
          <a:stretch>
            <a:fillRect/>
          </a:stretch>
        </p:blipFill>
        <p:spPr bwMode="auto">
          <a:xfrm>
            <a:off x="0" y="0"/>
            <a:ext cx="1728192" cy="1295400"/>
          </a:xfrm>
          <a:prstGeom prst="rect">
            <a:avLst/>
          </a:prstGeom>
          <a:noFill/>
        </p:spPr>
      </p:pic>
    </p:spTree>
    <p:extLst>
      <p:ext uri="{BB962C8B-B14F-4D97-AF65-F5344CB8AC3E}">
        <p14:creationId xmlns="" xmlns:p14="http://schemas.microsoft.com/office/powerpoint/2010/main" val="15496550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1" y="0"/>
            <a:ext cx="4724400" cy="1295400"/>
          </a:xfrm>
        </p:spPr>
        <p:txBody>
          <a:bodyPr>
            <a:normAutofit/>
          </a:bodyPr>
          <a:lstStyle/>
          <a:p>
            <a:r>
              <a:rPr lang="en-US" b="1" dirty="0" smtClean="0">
                <a:effectLst>
                  <a:outerShdw blurRad="38100" dist="38100" dir="2700000" algn="tl">
                    <a:srgbClr val="000000">
                      <a:alpha val="43137"/>
                    </a:srgbClr>
                  </a:outerShdw>
                </a:effectLst>
              </a:rPr>
              <a:t>Alternative names</a:t>
            </a:r>
            <a:endParaRPr lang="en-IN"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48965" y="1752600"/>
            <a:ext cx="8229600" cy="5105400"/>
          </a:xfrm>
        </p:spPr>
        <p:txBody>
          <a:bodyPr>
            <a:normAutofit/>
          </a:bodyPr>
          <a:lstStyle/>
          <a:p>
            <a:r>
              <a:rPr lang="en-US" dirty="0" smtClean="0"/>
              <a:t>Metabolic syndrome</a:t>
            </a:r>
          </a:p>
          <a:p>
            <a:endParaRPr lang="en-US" dirty="0" smtClean="0"/>
          </a:p>
          <a:p>
            <a:r>
              <a:rPr lang="en-US" dirty="0" smtClean="0"/>
              <a:t>Syndrome X</a:t>
            </a:r>
          </a:p>
          <a:p>
            <a:endParaRPr lang="en-US" dirty="0" smtClean="0"/>
          </a:p>
          <a:p>
            <a:r>
              <a:rPr lang="en-US" dirty="0" smtClean="0"/>
              <a:t>Insulin resistance syndrome</a:t>
            </a:r>
          </a:p>
          <a:p>
            <a:endParaRPr lang="en-US" dirty="0" smtClean="0"/>
          </a:p>
          <a:p>
            <a:r>
              <a:rPr lang="en-US" dirty="0" smtClean="0"/>
              <a:t>Deadly quartet</a:t>
            </a:r>
          </a:p>
          <a:p>
            <a:endParaRPr lang="en-US" dirty="0" smtClean="0"/>
          </a:p>
          <a:p>
            <a:r>
              <a:rPr lang="en-US" dirty="0" err="1" smtClean="0"/>
              <a:t>Reaven’s</a:t>
            </a:r>
            <a:r>
              <a:rPr lang="en-US" dirty="0" smtClean="0"/>
              <a:t> syndrome</a:t>
            </a:r>
          </a:p>
          <a:p>
            <a:endParaRPr lang="en-US" dirty="0" smtClean="0"/>
          </a:p>
          <a:p>
            <a:endParaRPr lang="en-IN" dirty="0"/>
          </a:p>
        </p:txBody>
      </p:sp>
      <p:pic>
        <p:nvPicPr>
          <p:cNvPr id="4" name="Picture 2" descr="C:\Users\gurumaa\Desktop\14301-SpecialIssue-Logo.jpg"/>
          <p:cNvPicPr>
            <a:picLocks noChangeAspect="1" noChangeArrowheads="1"/>
          </p:cNvPicPr>
          <p:nvPr/>
        </p:nvPicPr>
        <p:blipFill>
          <a:blip r:embed="rId2" cstate="print"/>
          <a:srcRect/>
          <a:stretch>
            <a:fillRect/>
          </a:stretch>
        </p:blipFill>
        <p:spPr bwMode="auto">
          <a:xfrm>
            <a:off x="0" y="0"/>
            <a:ext cx="1728192" cy="129540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p:txBody>
          <a:bodyPr/>
          <a:lstStyle/>
          <a:p>
            <a:pPr marL="0" indent="0">
              <a:buNone/>
            </a:pPr>
            <a:r>
              <a:rPr lang="en-IN" dirty="0" smtClean="0"/>
              <a:t>Que4-  Metabolic </a:t>
            </a:r>
            <a:r>
              <a:rPr lang="en-IN" dirty="0"/>
              <a:t>syndrome is associated with increased </a:t>
            </a:r>
            <a:r>
              <a:rPr lang="en-IN" dirty="0" smtClean="0"/>
              <a:t>risk </a:t>
            </a:r>
            <a:r>
              <a:rPr lang="en-IN" dirty="0"/>
              <a:t>of all </a:t>
            </a:r>
            <a:r>
              <a:rPr lang="en-IN" dirty="0" smtClean="0"/>
              <a:t>except</a:t>
            </a:r>
          </a:p>
          <a:p>
            <a:pPr marL="0" indent="0">
              <a:buNone/>
            </a:pPr>
            <a:endParaRPr lang="en-US" dirty="0"/>
          </a:p>
          <a:p>
            <a:pPr marL="1314450" lvl="2" indent="-514350">
              <a:buFont typeface="+mj-lt"/>
              <a:buAutoNum type="alphaUcPeriod"/>
            </a:pPr>
            <a:r>
              <a:rPr lang="en-IN" dirty="0"/>
              <a:t>Cardiovascular disease</a:t>
            </a:r>
            <a:endParaRPr lang="en-US" dirty="0"/>
          </a:p>
          <a:p>
            <a:pPr marL="1314450" lvl="2" indent="-514350">
              <a:buFont typeface="+mj-lt"/>
              <a:buAutoNum type="alphaUcPeriod"/>
            </a:pPr>
            <a:r>
              <a:rPr lang="en-IN" dirty="0"/>
              <a:t>Type 2 diabetes mellitus</a:t>
            </a:r>
            <a:endParaRPr lang="en-US" dirty="0"/>
          </a:p>
          <a:p>
            <a:pPr marL="1314450" lvl="2" indent="-514350">
              <a:buFont typeface="+mj-lt"/>
              <a:buAutoNum type="alphaUcPeriod"/>
            </a:pPr>
            <a:r>
              <a:rPr lang="en-IN" dirty="0"/>
              <a:t>Hypothyroidism</a:t>
            </a:r>
            <a:endParaRPr lang="en-US" dirty="0"/>
          </a:p>
          <a:p>
            <a:pPr marL="1314450" lvl="2" indent="-514350">
              <a:buFont typeface="+mj-lt"/>
              <a:buAutoNum type="alphaUcPeriod"/>
            </a:pPr>
            <a:r>
              <a:rPr lang="en-IN" dirty="0"/>
              <a:t>Non-alcoholic fatty liver disease</a:t>
            </a:r>
            <a:endParaRPr lang="en-US" dirty="0"/>
          </a:p>
        </p:txBody>
      </p:sp>
      <p:pic>
        <p:nvPicPr>
          <p:cNvPr id="4" name="Picture 3" descr="C:\Users\gurumaa\Desktop\14301-SpecialIssue-Logo.jpg"/>
          <p:cNvPicPr>
            <a:picLocks noChangeAspect="1" noChangeArrowheads="1"/>
          </p:cNvPicPr>
          <p:nvPr/>
        </p:nvPicPr>
        <p:blipFill>
          <a:blip r:embed="rId2" cstate="print"/>
          <a:srcRect/>
          <a:stretch>
            <a:fillRect/>
          </a:stretch>
        </p:blipFill>
        <p:spPr bwMode="auto">
          <a:xfrm>
            <a:off x="0" y="0"/>
            <a:ext cx="1728192" cy="1295400"/>
          </a:xfrm>
          <a:prstGeom prst="rect">
            <a:avLst/>
          </a:prstGeom>
          <a:noFill/>
        </p:spPr>
      </p:pic>
    </p:spTree>
    <p:extLst>
      <p:ext uri="{BB962C8B-B14F-4D97-AF65-F5344CB8AC3E}">
        <p14:creationId xmlns="" xmlns:p14="http://schemas.microsoft.com/office/powerpoint/2010/main" val="20571020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p:txBody>
          <a:bodyPr/>
          <a:lstStyle/>
          <a:p>
            <a:pPr marL="0" indent="0">
              <a:buNone/>
            </a:pPr>
            <a:r>
              <a:rPr lang="en-IN" dirty="0" smtClean="0"/>
              <a:t>Que5- Most </a:t>
            </a:r>
            <a:r>
              <a:rPr lang="en-IN" dirty="0"/>
              <a:t>effective strategy in management of </a:t>
            </a:r>
            <a:r>
              <a:rPr lang="en-IN" dirty="0" smtClean="0"/>
              <a:t>	metabolic </a:t>
            </a:r>
            <a:r>
              <a:rPr lang="en-IN" dirty="0"/>
              <a:t>syndrome </a:t>
            </a:r>
            <a:r>
              <a:rPr lang="en-IN" dirty="0" smtClean="0"/>
              <a:t>is</a:t>
            </a:r>
          </a:p>
          <a:p>
            <a:pPr marL="0" indent="0">
              <a:buNone/>
            </a:pPr>
            <a:endParaRPr lang="en-US" dirty="0"/>
          </a:p>
          <a:p>
            <a:pPr marL="1314450" lvl="2" indent="-514350">
              <a:buFont typeface="+mj-lt"/>
              <a:buAutoNum type="alphaUcPeriod"/>
            </a:pPr>
            <a:r>
              <a:rPr lang="en-IN" dirty="0"/>
              <a:t>Use of Insulin sensitizing agents</a:t>
            </a:r>
            <a:endParaRPr lang="en-US" dirty="0"/>
          </a:p>
          <a:p>
            <a:pPr marL="1314450" lvl="2" indent="-514350">
              <a:buFont typeface="+mj-lt"/>
              <a:buAutoNum type="alphaUcPeriod"/>
            </a:pPr>
            <a:r>
              <a:rPr lang="en-IN" dirty="0"/>
              <a:t>Lifestyle changes</a:t>
            </a:r>
            <a:endParaRPr lang="en-US" dirty="0"/>
          </a:p>
          <a:p>
            <a:pPr marL="1314450" lvl="2" indent="-514350">
              <a:buFont typeface="+mj-lt"/>
              <a:buAutoNum type="alphaUcPeriod"/>
            </a:pPr>
            <a:r>
              <a:rPr lang="en-IN" dirty="0"/>
              <a:t>Treatment of H</a:t>
            </a:r>
            <a:r>
              <a:rPr lang="en-IN" dirty="0" smtClean="0"/>
              <a:t>yperlipdemia</a:t>
            </a:r>
            <a:endParaRPr lang="en-US" dirty="0"/>
          </a:p>
          <a:p>
            <a:pPr marL="1314450" lvl="2" indent="-514350">
              <a:buFont typeface="+mj-lt"/>
              <a:buAutoNum type="alphaUcPeriod"/>
            </a:pPr>
            <a:r>
              <a:rPr lang="en-IN" dirty="0"/>
              <a:t>Treatment of hypertension</a:t>
            </a:r>
            <a:endParaRPr lang="en-US" dirty="0"/>
          </a:p>
          <a:p>
            <a:endParaRPr lang="en-US" dirty="0"/>
          </a:p>
        </p:txBody>
      </p:sp>
      <p:pic>
        <p:nvPicPr>
          <p:cNvPr id="4" name="Picture 3" descr="C:\Users\gurumaa\Desktop\14301-SpecialIssue-Logo.jpg"/>
          <p:cNvPicPr>
            <a:picLocks noChangeAspect="1" noChangeArrowheads="1"/>
          </p:cNvPicPr>
          <p:nvPr/>
        </p:nvPicPr>
        <p:blipFill>
          <a:blip r:embed="rId2" cstate="print"/>
          <a:srcRect/>
          <a:stretch>
            <a:fillRect/>
          </a:stretch>
        </p:blipFill>
        <p:spPr bwMode="auto">
          <a:xfrm>
            <a:off x="0" y="0"/>
            <a:ext cx="1728192" cy="1295400"/>
          </a:xfrm>
          <a:prstGeom prst="rect">
            <a:avLst/>
          </a:prstGeom>
          <a:noFill/>
        </p:spPr>
      </p:pic>
    </p:spTree>
    <p:extLst>
      <p:ext uri="{BB962C8B-B14F-4D97-AF65-F5344CB8AC3E}">
        <p14:creationId xmlns="" xmlns:p14="http://schemas.microsoft.com/office/powerpoint/2010/main" val="19536380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a:xfrm>
            <a:off x="0" y="1596540"/>
            <a:ext cx="8678565" cy="5261460"/>
          </a:xfrm>
        </p:spPr>
        <p:txBody>
          <a:bodyPr/>
          <a:lstStyle/>
          <a:p>
            <a:pPr marL="0" indent="0">
              <a:buNone/>
            </a:pPr>
            <a:endParaRPr lang="en-IN" dirty="0" smtClean="0"/>
          </a:p>
          <a:p>
            <a:pPr marL="0" indent="0">
              <a:buNone/>
            </a:pPr>
            <a:endParaRPr lang="en-IN" dirty="0"/>
          </a:p>
          <a:p>
            <a:pPr marL="0" indent="0">
              <a:buNone/>
            </a:pPr>
            <a:r>
              <a:rPr lang="en-IN" dirty="0" smtClean="0"/>
              <a:t>Que6- Metabolic </a:t>
            </a:r>
            <a:r>
              <a:rPr lang="en-IN" dirty="0"/>
              <a:t>syndrome is also known as all except</a:t>
            </a:r>
            <a:r>
              <a:rPr lang="en-IN" dirty="0" smtClean="0"/>
              <a:t>:</a:t>
            </a:r>
          </a:p>
          <a:p>
            <a:pPr marL="0" indent="0">
              <a:buNone/>
            </a:pPr>
            <a:endParaRPr lang="en-US" dirty="0"/>
          </a:p>
          <a:p>
            <a:pPr marL="1314450" lvl="2" indent="-514350">
              <a:buFont typeface="+mj-lt"/>
              <a:buAutoNum type="alphaUcPeriod"/>
            </a:pPr>
            <a:r>
              <a:rPr lang="en-IN" dirty="0"/>
              <a:t>Insulin resistance syndrome</a:t>
            </a:r>
            <a:endParaRPr lang="en-US" dirty="0"/>
          </a:p>
          <a:p>
            <a:pPr marL="1314450" lvl="2" indent="-514350">
              <a:buFont typeface="+mj-lt"/>
              <a:buAutoNum type="alphaUcPeriod"/>
            </a:pPr>
            <a:r>
              <a:rPr lang="en-IN" dirty="0"/>
              <a:t>Syndrome X</a:t>
            </a:r>
            <a:endParaRPr lang="en-US" dirty="0"/>
          </a:p>
          <a:p>
            <a:pPr marL="1314450" lvl="2" indent="-514350">
              <a:buFont typeface="+mj-lt"/>
              <a:buAutoNum type="alphaUcPeriod"/>
            </a:pPr>
            <a:r>
              <a:rPr lang="en-IN" dirty="0"/>
              <a:t>Polycystic ovarian syndrome</a:t>
            </a:r>
            <a:endParaRPr lang="en-US" dirty="0"/>
          </a:p>
          <a:p>
            <a:pPr marL="1314450" lvl="2" indent="-514350">
              <a:buFont typeface="+mj-lt"/>
              <a:buAutoNum type="alphaUcPeriod"/>
            </a:pPr>
            <a:r>
              <a:rPr lang="en-IN" dirty="0" smtClean="0"/>
              <a:t>Reaven </a:t>
            </a:r>
            <a:r>
              <a:rPr lang="en-IN" dirty="0"/>
              <a:t>syndrome</a:t>
            </a:r>
            <a:endParaRPr lang="en-US" dirty="0"/>
          </a:p>
          <a:p>
            <a:endParaRPr lang="en-US" dirty="0"/>
          </a:p>
        </p:txBody>
      </p:sp>
      <p:pic>
        <p:nvPicPr>
          <p:cNvPr id="4" name="Picture 3" descr="C:\Users\gurumaa\Desktop\14301-SpecialIssue-Logo.jpg"/>
          <p:cNvPicPr>
            <a:picLocks noChangeAspect="1" noChangeArrowheads="1"/>
          </p:cNvPicPr>
          <p:nvPr/>
        </p:nvPicPr>
        <p:blipFill>
          <a:blip r:embed="rId2" cstate="print"/>
          <a:srcRect/>
          <a:stretch>
            <a:fillRect/>
          </a:stretch>
        </p:blipFill>
        <p:spPr bwMode="auto">
          <a:xfrm>
            <a:off x="0" y="0"/>
            <a:ext cx="1728192" cy="1295400"/>
          </a:xfrm>
          <a:prstGeom prst="rect">
            <a:avLst/>
          </a:prstGeom>
          <a:noFill/>
        </p:spPr>
      </p:pic>
    </p:spTree>
    <p:extLst>
      <p:ext uri="{BB962C8B-B14F-4D97-AF65-F5344CB8AC3E}">
        <p14:creationId xmlns="" xmlns:p14="http://schemas.microsoft.com/office/powerpoint/2010/main" val="11328599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a:xfrm>
            <a:off x="0" y="1596540"/>
            <a:ext cx="8678565" cy="4956660"/>
          </a:xfrm>
        </p:spPr>
        <p:txBody>
          <a:bodyPr/>
          <a:lstStyle/>
          <a:p>
            <a:pPr marL="0" indent="0">
              <a:buNone/>
            </a:pPr>
            <a:endParaRPr lang="en-IN" dirty="0" smtClean="0"/>
          </a:p>
          <a:p>
            <a:pPr marL="0" indent="0">
              <a:buNone/>
            </a:pPr>
            <a:r>
              <a:rPr lang="en-IN" dirty="0" smtClean="0"/>
              <a:t>Que7- Basic </a:t>
            </a:r>
            <a:r>
              <a:rPr lang="en-IN" dirty="0"/>
              <a:t>pathophysiology associated with the </a:t>
            </a:r>
            <a:r>
              <a:rPr lang="en-IN" dirty="0" smtClean="0"/>
              <a:t>	pathogenesis </a:t>
            </a:r>
            <a:r>
              <a:rPr lang="en-IN" dirty="0"/>
              <a:t>of metabolic syndrome is </a:t>
            </a:r>
            <a:endParaRPr lang="en-IN" dirty="0" smtClean="0"/>
          </a:p>
          <a:p>
            <a:pPr marL="0" indent="0">
              <a:buNone/>
            </a:pPr>
            <a:endParaRPr lang="en-US" dirty="0"/>
          </a:p>
          <a:p>
            <a:pPr marL="1314450" lvl="2" indent="-514350">
              <a:buFont typeface="+mj-lt"/>
              <a:buAutoNum type="alphaUcPeriod"/>
            </a:pPr>
            <a:r>
              <a:rPr lang="en-IN" dirty="0"/>
              <a:t>Hypertension</a:t>
            </a:r>
            <a:endParaRPr lang="en-US" dirty="0"/>
          </a:p>
          <a:p>
            <a:pPr marL="1314450" lvl="2" indent="-514350">
              <a:buFont typeface="+mj-lt"/>
              <a:buAutoNum type="alphaUcPeriod"/>
            </a:pPr>
            <a:r>
              <a:rPr lang="en-IN" dirty="0" err="1"/>
              <a:t>Hyperlipidemia</a:t>
            </a:r>
            <a:endParaRPr lang="en-US" dirty="0"/>
          </a:p>
          <a:p>
            <a:pPr marL="1314450" lvl="2" indent="-514350">
              <a:buFont typeface="+mj-lt"/>
              <a:buAutoNum type="alphaUcPeriod"/>
            </a:pPr>
            <a:r>
              <a:rPr lang="en-IN" dirty="0"/>
              <a:t>Insulin </a:t>
            </a:r>
            <a:r>
              <a:rPr lang="en-IN" dirty="0" smtClean="0"/>
              <a:t>Resistance</a:t>
            </a:r>
            <a:endParaRPr lang="en-US" dirty="0"/>
          </a:p>
          <a:p>
            <a:pPr marL="1314450" lvl="2" indent="-514350">
              <a:buFont typeface="+mj-lt"/>
              <a:buAutoNum type="alphaUcPeriod"/>
            </a:pPr>
            <a:r>
              <a:rPr lang="en-IN" dirty="0" err="1"/>
              <a:t>Hyperglycemia</a:t>
            </a:r>
            <a:endParaRPr lang="en-US" dirty="0"/>
          </a:p>
          <a:p>
            <a:endParaRPr lang="en-US" dirty="0"/>
          </a:p>
        </p:txBody>
      </p:sp>
      <p:pic>
        <p:nvPicPr>
          <p:cNvPr id="4" name="Picture 3" descr="C:\Users\gurumaa\Desktop\14301-SpecialIssue-Logo.jpg"/>
          <p:cNvPicPr>
            <a:picLocks noChangeAspect="1" noChangeArrowheads="1"/>
          </p:cNvPicPr>
          <p:nvPr/>
        </p:nvPicPr>
        <p:blipFill>
          <a:blip r:embed="rId2" cstate="print"/>
          <a:srcRect/>
          <a:stretch>
            <a:fillRect/>
          </a:stretch>
        </p:blipFill>
        <p:spPr bwMode="auto">
          <a:xfrm>
            <a:off x="0" y="0"/>
            <a:ext cx="1728192" cy="1295400"/>
          </a:xfrm>
          <a:prstGeom prst="rect">
            <a:avLst/>
          </a:prstGeom>
          <a:noFill/>
        </p:spPr>
      </p:pic>
    </p:spTree>
    <p:extLst>
      <p:ext uri="{BB962C8B-B14F-4D97-AF65-F5344CB8AC3E}">
        <p14:creationId xmlns="" xmlns:p14="http://schemas.microsoft.com/office/powerpoint/2010/main" val="109325770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dirty="0"/>
          </a:p>
        </p:txBody>
      </p:sp>
      <p:sp>
        <p:nvSpPr>
          <p:cNvPr id="3" name="Content Placeholder 2"/>
          <p:cNvSpPr>
            <a:spLocks noGrp="1"/>
          </p:cNvSpPr>
          <p:nvPr>
            <p:ph idx="1"/>
          </p:nvPr>
        </p:nvSpPr>
        <p:spPr>
          <a:xfrm>
            <a:off x="448965" y="1596540"/>
            <a:ext cx="8229600" cy="4581150"/>
          </a:xfrm>
        </p:spPr>
        <p:txBody>
          <a:bodyPr>
            <a:normAutofit/>
          </a:bodyPr>
          <a:lstStyle/>
          <a:p>
            <a:pPr marL="0" indent="0" algn="just">
              <a:buNone/>
            </a:pPr>
            <a:r>
              <a:rPr lang="en-IN" dirty="0" smtClean="0"/>
              <a:t>Que8- According </a:t>
            </a:r>
            <a:r>
              <a:rPr lang="en-IN" dirty="0"/>
              <a:t>to </a:t>
            </a:r>
            <a:r>
              <a:rPr lang="en-IN" dirty="0" smtClean="0"/>
              <a:t>IDF </a:t>
            </a:r>
            <a:r>
              <a:rPr lang="en-IN" dirty="0"/>
              <a:t>criteria for diagnosis of </a:t>
            </a:r>
            <a:r>
              <a:rPr lang="en-IN" dirty="0" smtClean="0"/>
              <a:t>	metabolic </a:t>
            </a:r>
            <a:r>
              <a:rPr lang="en-IN" dirty="0"/>
              <a:t>syndrome strike the odd one </a:t>
            </a:r>
            <a:r>
              <a:rPr lang="en-IN" dirty="0" smtClean="0"/>
              <a:t>out-</a:t>
            </a:r>
          </a:p>
          <a:p>
            <a:pPr marL="0" indent="0">
              <a:buNone/>
            </a:pPr>
            <a:endParaRPr lang="en-US" dirty="0"/>
          </a:p>
          <a:p>
            <a:pPr marL="1314450" lvl="2" indent="-514350">
              <a:buFont typeface="+mj-lt"/>
              <a:buAutoNum type="alphaUcPeriod"/>
            </a:pPr>
            <a:r>
              <a:rPr lang="en-IN" dirty="0"/>
              <a:t>Central obesity: Waist circumference </a:t>
            </a:r>
            <a:r>
              <a:rPr lang="en-IN" dirty="0" smtClean="0"/>
              <a:t>&gt;90 </a:t>
            </a:r>
            <a:r>
              <a:rPr lang="en-IN" dirty="0"/>
              <a:t>cm (M), &gt;</a:t>
            </a:r>
            <a:r>
              <a:rPr lang="en-IN" dirty="0" smtClean="0"/>
              <a:t>80cm </a:t>
            </a:r>
            <a:r>
              <a:rPr lang="en-IN" dirty="0"/>
              <a:t>(F)</a:t>
            </a:r>
            <a:endParaRPr lang="en-US" dirty="0"/>
          </a:p>
          <a:p>
            <a:pPr marL="1314450" lvl="2" indent="-514350">
              <a:buFont typeface="+mj-lt"/>
              <a:buAutoNum type="alphaUcPeriod"/>
            </a:pPr>
            <a:r>
              <a:rPr lang="en-IN" dirty="0"/>
              <a:t>Triglycerides ≤150 mg/</a:t>
            </a:r>
            <a:r>
              <a:rPr lang="en-IN" dirty="0" err="1"/>
              <a:t>dL</a:t>
            </a:r>
            <a:endParaRPr lang="en-US" dirty="0"/>
          </a:p>
          <a:p>
            <a:pPr marL="1314450" lvl="2" indent="-514350">
              <a:buFont typeface="+mj-lt"/>
              <a:buAutoNum type="alphaUcPeriod"/>
            </a:pPr>
            <a:r>
              <a:rPr lang="en-IN" dirty="0"/>
              <a:t>Blood pressure ≥130 mm systolic or ≥85 mm diastolic or specific medication</a:t>
            </a:r>
            <a:endParaRPr lang="en-US" dirty="0"/>
          </a:p>
          <a:p>
            <a:pPr marL="1314450" lvl="2" indent="-514350">
              <a:buFont typeface="+mj-lt"/>
              <a:buAutoNum type="alphaUcPeriod"/>
            </a:pPr>
            <a:r>
              <a:rPr lang="en-IN" dirty="0"/>
              <a:t>Fasting plasma glucose  ≥100 mg/</a:t>
            </a:r>
            <a:r>
              <a:rPr lang="en-IN" dirty="0" err="1"/>
              <a:t>dL</a:t>
            </a:r>
            <a:r>
              <a:rPr lang="en-IN" dirty="0"/>
              <a:t> or previously diagnosed Type 2 diabetes</a:t>
            </a:r>
            <a:endParaRPr lang="en-US" dirty="0"/>
          </a:p>
          <a:p>
            <a:pPr lvl="1"/>
            <a:endParaRPr lang="en-US" dirty="0"/>
          </a:p>
        </p:txBody>
      </p:sp>
      <p:pic>
        <p:nvPicPr>
          <p:cNvPr id="4" name="Picture 3" descr="C:\Users\gurumaa\Desktop\14301-SpecialIssue-Logo.jpg"/>
          <p:cNvPicPr>
            <a:picLocks noChangeAspect="1" noChangeArrowheads="1"/>
          </p:cNvPicPr>
          <p:nvPr/>
        </p:nvPicPr>
        <p:blipFill>
          <a:blip r:embed="rId2" cstate="print"/>
          <a:srcRect/>
          <a:stretch>
            <a:fillRect/>
          </a:stretch>
        </p:blipFill>
        <p:spPr bwMode="auto">
          <a:xfrm>
            <a:off x="0" y="0"/>
            <a:ext cx="1728192" cy="1295400"/>
          </a:xfrm>
          <a:prstGeom prst="rect">
            <a:avLst/>
          </a:prstGeom>
          <a:noFill/>
        </p:spPr>
      </p:pic>
    </p:spTree>
    <p:extLst>
      <p:ext uri="{BB962C8B-B14F-4D97-AF65-F5344CB8AC3E}">
        <p14:creationId xmlns="" xmlns:p14="http://schemas.microsoft.com/office/powerpoint/2010/main" val="4434250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dirty="0"/>
          </a:p>
        </p:txBody>
      </p:sp>
      <p:sp>
        <p:nvSpPr>
          <p:cNvPr id="4" name="Content Placeholder 3"/>
          <p:cNvSpPr>
            <a:spLocks noGrp="1"/>
          </p:cNvSpPr>
          <p:nvPr>
            <p:ph idx="1"/>
          </p:nvPr>
        </p:nvSpPr>
        <p:spPr>
          <a:xfrm>
            <a:off x="1" y="2057400"/>
            <a:ext cx="7924800" cy="2813078"/>
          </a:xfrm>
          <a:prstGeom prst="rect">
            <a:avLst/>
          </a:prstGeom>
        </p:spPr>
        <p:txBody>
          <a:bodyPr wrap="square">
            <a:spAutoFit/>
          </a:bodyPr>
          <a:lstStyle/>
          <a:p>
            <a:pPr marL="0" indent="0">
              <a:buNone/>
            </a:pPr>
            <a:r>
              <a:rPr lang="en-IN" dirty="0" smtClean="0"/>
              <a:t>Que9-</a:t>
            </a:r>
            <a:r>
              <a:rPr lang="en-IN" dirty="0"/>
              <a:t>	Acanthosis nigricans is a feature </a:t>
            </a:r>
            <a:r>
              <a:rPr lang="en-IN" dirty="0" smtClean="0"/>
              <a:t>of</a:t>
            </a:r>
          </a:p>
          <a:p>
            <a:pPr marL="0" indent="0">
              <a:buNone/>
            </a:pPr>
            <a:endParaRPr lang="en-US" dirty="0"/>
          </a:p>
          <a:p>
            <a:pPr marL="1314450" lvl="2" indent="-514350">
              <a:buFont typeface="+mj-lt"/>
              <a:buAutoNum type="alphaUcPeriod"/>
            </a:pPr>
            <a:r>
              <a:rPr lang="en-IN" dirty="0"/>
              <a:t>Obesity</a:t>
            </a:r>
            <a:endParaRPr lang="en-US" dirty="0"/>
          </a:p>
          <a:p>
            <a:pPr marL="1314450" lvl="2" indent="-514350">
              <a:buFont typeface="+mj-lt"/>
              <a:buAutoNum type="alphaUcPeriod"/>
            </a:pPr>
            <a:r>
              <a:rPr lang="en-IN" dirty="0"/>
              <a:t>Insulin resistance</a:t>
            </a:r>
            <a:endParaRPr lang="en-US" dirty="0"/>
          </a:p>
          <a:p>
            <a:pPr marL="1314450" lvl="2" indent="-514350">
              <a:buFont typeface="+mj-lt"/>
              <a:buAutoNum type="alphaUcPeriod"/>
            </a:pPr>
            <a:r>
              <a:rPr lang="en-IN" dirty="0"/>
              <a:t>Polycystic ovarian syndrome</a:t>
            </a:r>
            <a:endParaRPr lang="en-US" dirty="0"/>
          </a:p>
          <a:p>
            <a:pPr marL="1314450" lvl="2" indent="-514350">
              <a:buFont typeface="+mj-lt"/>
              <a:buAutoNum type="alphaUcPeriod"/>
            </a:pPr>
            <a:r>
              <a:rPr lang="en-IN" dirty="0" err="1" smtClean="0"/>
              <a:t>Dyslipidemia</a:t>
            </a:r>
            <a:endParaRPr lang="en-US" dirty="0"/>
          </a:p>
        </p:txBody>
      </p:sp>
      <p:pic>
        <p:nvPicPr>
          <p:cNvPr id="5" name="Picture 4" descr="C:\Users\gurumaa\Desktop\14301-SpecialIssue-Logo.jpg"/>
          <p:cNvPicPr>
            <a:picLocks noChangeAspect="1" noChangeArrowheads="1"/>
          </p:cNvPicPr>
          <p:nvPr/>
        </p:nvPicPr>
        <p:blipFill>
          <a:blip r:embed="rId2" cstate="print"/>
          <a:srcRect/>
          <a:stretch>
            <a:fillRect/>
          </a:stretch>
        </p:blipFill>
        <p:spPr bwMode="auto">
          <a:xfrm>
            <a:off x="0" y="0"/>
            <a:ext cx="1728192" cy="1295400"/>
          </a:xfrm>
          <a:prstGeom prst="rect">
            <a:avLst/>
          </a:prstGeom>
          <a:noFill/>
        </p:spPr>
      </p:pic>
    </p:spTree>
    <p:extLst>
      <p:ext uri="{BB962C8B-B14F-4D97-AF65-F5344CB8AC3E}">
        <p14:creationId xmlns="" xmlns:p14="http://schemas.microsoft.com/office/powerpoint/2010/main" val="3941939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dirty="0"/>
          </a:p>
        </p:txBody>
      </p:sp>
      <p:sp>
        <p:nvSpPr>
          <p:cNvPr id="3" name="Content Placeholder 2"/>
          <p:cNvSpPr>
            <a:spLocks noGrp="1"/>
          </p:cNvSpPr>
          <p:nvPr>
            <p:ph idx="1"/>
          </p:nvPr>
        </p:nvSpPr>
        <p:spPr>
          <a:xfrm>
            <a:off x="76200" y="1905000"/>
            <a:ext cx="8602365" cy="4800600"/>
          </a:xfrm>
        </p:spPr>
        <p:txBody>
          <a:bodyPr/>
          <a:lstStyle/>
          <a:p>
            <a:pPr marL="0" indent="0">
              <a:buNone/>
            </a:pPr>
            <a:r>
              <a:rPr lang="en-IN" dirty="0" smtClean="0"/>
              <a:t>Que10</a:t>
            </a:r>
            <a:r>
              <a:rPr lang="en-IN" dirty="0"/>
              <a:t>-</a:t>
            </a:r>
            <a:r>
              <a:rPr lang="en-IN" dirty="0" smtClean="0"/>
              <a:t> </a:t>
            </a:r>
            <a:r>
              <a:rPr lang="en-IN" dirty="0"/>
              <a:t>Which of the following conditions is not </a:t>
            </a:r>
            <a:r>
              <a:rPr lang="en-IN" dirty="0" smtClean="0"/>
              <a:t>		    associated </a:t>
            </a:r>
            <a:r>
              <a:rPr lang="en-IN" dirty="0"/>
              <a:t>with metabolic </a:t>
            </a:r>
            <a:r>
              <a:rPr lang="en-IN" dirty="0" smtClean="0"/>
              <a:t>syndrome</a:t>
            </a:r>
          </a:p>
          <a:p>
            <a:pPr marL="0" indent="0">
              <a:buNone/>
            </a:pPr>
            <a:endParaRPr lang="en-US" dirty="0"/>
          </a:p>
          <a:p>
            <a:pPr marL="1314450" lvl="2" indent="-514350">
              <a:buFont typeface="+mj-lt"/>
              <a:buAutoNum type="alphaUcPeriod"/>
            </a:pPr>
            <a:r>
              <a:rPr lang="en-IN" dirty="0" smtClean="0"/>
              <a:t>Non-alcohlolic </a:t>
            </a:r>
            <a:r>
              <a:rPr lang="en-IN" dirty="0"/>
              <a:t>fatty liver disease</a:t>
            </a:r>
            <a:endParaRPr lang="en-US" dirty="0"/>
          </a:p>
          <a:p>
            <a:pPr marL="1314450" lvl="2" indent="-514350">
              <a:buFont typeface="+mj-lt"/>
              <a:buAutoNum type="alphaUcPeriod"/>
            </a:pPr>
            <a:r>
              <a:rPr lang="en-IN" dirty="0" err="1"/>
              <a:t>Hyperuricemia</a:t>
            </a:r>
            <a:endParaRPr lang="en-US" dirty="0"/>
          </a:p>
          <a:p>
            <a:pPr marL="1314450" lvl="2" indent="-514350">
              <a:buFont typeface="+mj-lt"/>
              <a:buAutoNum type="alphaUcPeriod"/>
            </a:pPr>
            <a:r>
              <a:rPr lang="en-IN" dirty="0"/>
              <a:t>Obstructive sleep </a:t>
            </a:r>
            <a:r>
              <a:rPr lang="en-IN" dirty="0" err="1"/>
              <a:t>apnea</a:t>
            </a:r>
            <a:endParaRPr lang="en-US" dirty="0"/>
          </a:p>
          <a:p>
            <a:pPr marL="1314450" lvl="2" indent="-514350">
              <a:buFont typeface="+mj-lt"/>
              <a:buAutoNum type="alphaUcPeriod"/>
            </a:pPr>
            <a:r>
              <a:rPr lang="en-IN" dirty="0"/>
              <a:t>Polycystic kidney disease</a:t>
            </a:r>
            <a:endParaRPr lang="en-US" dirty="0"/>
          </a:p>
          <a:p>
            <a:endParaRPr lang="en-US" dirty="0"/>
          </a:p>
        </p:txBody>
      </p:sp>
      <p:pic>
        <p:nvPicPr>
          <p:cNvPr id="4" name="Picture 3" descr="C:\Users\gurumaa\Desktop\14301-SpecialIssue-Logo.jpg"/>
          <p:cNvPicPr>
            <a:picLocks noChangeAspect="1" noChangeArrowheads="1"/>
          </p:cNvPicPr>
          <p:nvPr/>
        </p:nvPicPr>
        <p:blipFill>
          <a:blip r:embed="rId2" cstate="print"/>
          <a:srcRect/>
          <a:stretch>
            <a:fillRect/>
          </a:stretch>
        </p:blipFill>
        <p:spPr bwMode="auto">
          <a:xfrm>
            <a:off x="0" y="0"/>
            <a:ext cx="1728192" cy="1295400"/>
          </a:xfrm>
          <a:prstGeom prst="rect">
            <a:avLst/>
          </a:prstGeom>
          <a:noFill/>
        </p:spPr>
      </p:pic>
    </p:spTree>
    <p:extLst>
      <p:ext uri="{BB962C8B-B14F-4D97-AF65-F5344CB8AC3E}">
        <p14:creationId xmlns="" xmlns:p14="http://schemas.microsoft.com/office/powerpoint/2010/main" val="32967334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IN"/>
          </a:p>
        </p:txBody>
      </p:sp>
      <p:sp>
        <p:nvSpPr>
          <p:cNvPr id="3" name="Content Placeholder 2"/>
          <p:cNvSpPr>
            <a:spLocks noGrp="1"/>
          </p:cNvSpPr>
          <p:nvPr>
            <p:ph idx="1"/>
          </p:nvPr>
        </p:nvSpPr>
        <p:spPr>
          <a:xfrm>
            <a:off x="448965" y="1596540"/>
            <a:ext cx="8229600" cy="5261460"/>
          </a:xfrm>
        </p:spPr>
        <p:txBody>
          <a:bodyPr>
            <a:normAutofit/>
          </a:bodyPr>
          <a:lstStyle/>
          <a:p>
            <a:pPr marL="0" indent="0">
              <a:buNone/>
            </a:pPr>
            <a:endParaRPr lang="en-US" dirty="0" smtClean="0"/>
          </a:p>
          <a:p>
            <a:pPr marL="0" indent="0">
              <a:buNone/>
            </a:pPr>
            <a:r>
              <a:rPr lang="en-US" dirty="0" smtClean="0"/>
              <a:t>The major features of metabolic syndrome include</a:t>
            </a:r>
          </a:p>
          <a:p>
            <a:pPr marL="0" indent="0">
              <a:buNone/>
            </a:pPr>
            <a:r>
              <a:rPr lang="en-US" dirty="0" smtClean="0"/>
              <a:t> </a:t>
            </a:r>
          </a:p>
          <a:p>
            <a:pPr lvl="1">
              <a:buFont typeface="Wingdings" pitchFamily="2" charset="2"/>
              <a:buChar char="Ø"/>
            </a:pPr>
            <a:r>
              <a:rPr lang="en-US" dirty="0" smtClean="0"/>
              <a:t>Central obesity</a:t>
            </a:r>
          </a:p>
          <a:p>
            <a:pPr lvl="1">
              <a:buFont typeface="Wingdings" pitchFamily="2" charset="2"/>
              <a:buChar char="Ø"/>
            </a:pPr>
            <a:r>
              <a:rPr lang="en-US" dirty="0" err="1" smtClean="0"/>
              <a:t>Hypertrilgyceridemia</a:t>
            </a:r>
            <a:endParaRPr lang="en-US" dirty="0" smtClean="0"/>
          </a:p>
          <a:p>
            <a:pPr lvl="1">
              <a:buFont typeface="Wingdings" pitchFamily="2" charset="2"/>
              <a:buChar char="Ø"/>
            </a:pPr>
            <a:r>
              <a:rPr lang="en-US" dirty="0" smtClean="0"/>
              <a:t>Low high density lipoprotein (HDL)</a:t>
            </a:r>
          </a:p>
          <a:p>
            <a:pPr lvl="1">
              <a:buFont typeface="Wingdings" pitchFamily="2" charset="2"/>
              <a:buChar char="Ø"/>
            </a:pPr>
            <a:r>
              <a:rPr lang="en-US" dirty="0" smtClean="0"/>
              <a:t>Hyperglycemia</a:t>
            </a:r>
          </a:p>
          <a:p>
            <a:pPr lvl="1">
              <a:buFont typeface="Wingdings" pitchFamily="2" charset="2"/>
              <a:buChar char="Ø"/>
            </a:pPr>
            <a:r>
              <a:rPr lang="en-US" dirty="0" smtClean="0"/>
              <a:t>hypertension</a:t>
            </a:r>
            <a:endParaRPr lang="en-IN" dirty="0" smtClean="0"/>
          </a:p>
          <a:p>
            <a:endParaRPr lang="en-IN" dirty="0"/>
          </a:p>
        </p:txBody>
      </p:sp>
      <p:pic>
        <p:nvPicPr>
          <p:cNvPr id="4" name="Picture 2" descr="C:\Users\gurumaa\Desktop\14301-SpecialIssue-Logo.jpg"/>
          <p:cNvPicPr>
            <a:picLocks noChangeAspect="1" noChangeArrowheads="1"/>
          </p:cNvPicPr>
          <p:nvPr/>
        </p:nvPicPr>
        <p:blipFill>
          <a:blip r:embed="rId2" cstate="print"/>
          <a:srcRect/>
          <a:stretch>
            <a:fillRect/>
          </a:stretch>
        </p:blipFill>
        <p:spPr bwMode="auto">
          <a:xfrm>
            <a:off x="0" y="0"/>
            <a:ext cx="1728192" cy="12954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6849764" cy="909825"/>
          </a:xfrm>
        </p:spPr>
        <p:txBody>
          <a:bodyPr>
            <a:normAutofit/>
          </a:bodyPr>
          <a:lstStyle/>
          <a:p>
            <a:r>
              <a:rPr lang="en-US" b="1" dirty="0" smtClean="0">
                <a:effectLst>
                  <a:outerShdw blurRad="38100" dist="38100" dir="2700000" algn="tl">
                    <a:srgbClr val="000000">
                      <a:alpha val="43137"/>
                    </a:srgbClr>
                  </a:outerShdw>
                </a:effectLst>
              </a:rPr>
              <a:t>EPIDEMIOLOGY</a:t>
            </a:r>
            <a:endParaRPr lang="en-IN"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2400" y="1066800"/>
            <a:ext cx="8526165" cy="5486400"/>
          </a:xfrm>
        </p:spPr>
        <p:txBody>
          <a:bodyPr>
            <a:normAutofit/>
          </a:bodyPr>
          <a:lstStyle/>
          <a:p>
            <a:pPr algn="just"/>
            <a:endParaRPr lang="en-US" dirty="0" smtClean="0"/>
          </a:p>
          <a:p>
            <a:pPr algn="just"/>
            <a:endParaRPr lang="en-US" dirty="0"/>
          </a:p>
          <a:p>
            <a:pPr algn="just"/>
            <a:r>
              <a:rPr lang="en-US" dirty="0" smtClean="0"/>
              <a:t>Prevalence increases with age</a:t>
            </a:r>
          </a:p>
          <a:p>
            <a:pPr algn="just"/>
            <a:r>
              <a:rPr lang="en-US" dirty="0" smtClean="0"/>
              <a:t>Greater industrialization and urbanization</a:t>
            </a:r>
          </a:p>
          <a:p>
            <a:pPr algn="just"/>
            <a:endParaRPr lang="en-US" dirty="0"/>
          </a:p>
          <a:p>
            <a:pPr algn="just"/>
            <a:endParaRPr lang="en-US" dirty="0" smtClean="0"/>
          </a:p>
          <a:p>
            <a:pPr algn="just"/>
            <a:r>
              <a:rPr lang="en-US" dirty="0" smtClean="0"/>
              <a:t>Increase in waist circumference is found predominantly in women.</a:t>
            </a:r>
          </a:p>
          <a:p>
            <a:pPr algn="just"/>
            <a:endParaRPr lang="en-US" dirty="0" smtClean="0"/>
          </a:p>
          <a:p>
            <a:pPr algn="just"/>
            <a:r>
              <a:rPr lang="en-US" dirty="0" smtClean="0"/>
              <a:t>Fasting TG&gt;150 mg/dl and hypertension more likely in men.</a:t>
            </a:r>
            <a:endParaRPr lang="en-IN" dirty="0"/>
          </a:p>
        </p:txBody>
      </p:sp>
      <p:pic>
        <p:nvPicPr>
          <p:cNvPr id="4" name="Picture 2" descr="C:\Users\gurumaa\Desktop\14301-SpecialIssue-Logo.jpg"/>
          <p:cNvPicPr>
            <a:picLocks noChangeAspect="1" noChangeArrowheads="1"/>
          </p:cNvPicPr>
          <p:nvPr/>
        </p:nvPicPr>
        <p:blipFill>
          <a:blip r:embed="rId2" cstate="print"/>
          <a:srcRect/>
          <a:stretch>
            <a:fillRect/>
          </a:stretch>
        </p:blipFill>
        <p:spPr bwMode="auto">
          <a:xfrm>
            <a:off x="0" y="0"/>
            <a:ext cx="1728192" cy="12954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799" y="0"/>
            <a:ext cx="4724401" cy="1295400"/>
          </a:xfrm>
        </p:spPr>
        <p:txBody>
          <a:bodyPr>
            <a:normAutofit/>
          </a:bodyPr>
          <a:lstStyle/>
          <a:p>
            <a:r>
              <a:rPr lang="en-US" b="1" dirty="0" smtClean="0">
                <a:effectLst>
                  <a:outerShdw blurRad="38100" dist="38100" dir="2700000" algn="tl">
                    <a:srgbClr val="000000">
                      <a:alpha val="43137"/>
                    </a:srgbClr>
                  </a:outerShdw>
                </a:effectLst>
              </a:rPr>
              <a:t>Risk factors</a:t>
            </a:r>
            <a:endParaRPr lang="en-IN"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1755650"/>
            <a:ext cx="8678565" cy="5102350"/>
          </a:xfrm>
        </p:spPr>
        <p:txBody>
          <a:bodyPr>
            <a:normAutofit fontScale="70000" lnSpcReduction="20000"/>
          </a:bodyPr>
          <a:lstStyle/>
          <a:p>
            <a:pPr algn="just"/>
            <a:r>
              <a:rPr lang="en-US" dirty="0" smtClean="0"/>
              <a:t>Overweight/ obesity- central (key feature)</a:t>
            </a:r>
          </a:p>
          <a:p>
            <a:pPr algn="just"/>
            <a:endParaRPr lang="en-US" dirty="0" smtClean="0"/>
          </a:p>
          <a:p>
            <a:pPr algn="just"/>
            <a:r>
              <a:rPr lang="en-US" dirty="0" smtClean="0"/>
              <a:t>Sedentary lifestyle</a:t>
            </a:r>
          </a:p>
          <a:p>
            <a:pPr lvl="1" algn="just">
              <a:buFont typeface="Wingdings" pitchFamily="2" charset="2"/>
              <a:buChar char="ü"/>
            </a:pPr>
            <a:r>
              <a:rPr lang="en-US" sz="3400" dirty="0" smtClean="0"/>
              <a:t>Predictor of </a:t>
            </a:r>
            <a:r>
              <a:rPr lang="en-US" sz="3400" dirty="0" err="1" smtClean="0"/>
              <a:t>CVd</a:t>
            </a:r>
            <a:r>
              <a:rPr lang="en-US" sz="3400" dirty="0" smtClean="0"/>
              <a:t> events and </a:t>
            </a:r>
            <a:r>
              <a:rPr lang="en-US" sz="3400" dirty="0" err="1" smtClean="0"/>
              <a:t>associted</a:t>
            </a:r>
            <a:r>
              <a:rPr lang="en-US" sz="3400" dirty="0" smtClean="0"/>
              <a:t> mortality</a:t>
            </a:r>
          </a:p>
          <a:p>
            <a:pPr lvl="1" algn="just">
              <a:buFont typeface="Wingdings" pitchFamily="2" charset="2"/>
              <a:buChar char="ü"/>
            </a:pPr>
            <a:r>
              <a:rPr lang="en-US" sz="3400" dirty="0" smtClean="0"/>
              <a:t>Associated with central obesity,  TG’s,   HDL,  BP,  glucose intolerance</a:t>
            </a:r>
          </a:p>
          <a:p>
            <a:pPr lvl="1" algn="just">
              <a:buFont typeface="Wingdings" pitchFamily="2" charset="2"/>
              <a:buChar char="ü"/>
            </a:pPr>
            <a:endParaRPr lang="en-US" dirty="0" smtClean="0"/>
          </a:p>
          <a:p>
            <a:pPr algn="just"/>
            <a:r>
              <a:rPr lang="en-US" dirty="0" smtClean="0"/>
              <a:t>Aging-  prevalence increases with age</a:t>
            </a:r>
          </a:p>
          <a:p>
            <a:pPr algn="just"/>
            <a:endParaRPr lang="en-US" dirty="0" smtClean="0"/>
          </a:p>
          <a:p>
            <a:pPr algn="just"/>
            <a:r>
              <a:rPr lang="en-US" dirty="0" smtClean="0"/>
              <a:t>Diabetes mellitus- approx. 75% of T2DM or IGT have metabolic syndrome</a:t>
            </a:r>
          </a:p>
          <a:p>
            <a:pPr algn="just"/>
            <a:endParaRPr lang="en-US" dirty="0" smtClean="0"/>
          </a:p>
          <a:p>
            <a:pPr algn="just"/>
            <a:r>
              <a:rPr lang="en-US" dirty="0" smtClean="0"/>
              <a:t>Coronary heart disease- 50% of CHD patients have metabolic syndrome</a:t>
            </a:r>
          </a:p>
          <a:p>
            <a:pPr algn="just"/>
            <a:r>
              <a:rPr lang="en-US" dirty="0" smtClean="0"/>
              <a:t> </a:t>
            </a:r>
          </a:p>
          <a:p>
            <a:pPr algn="just"/>
            <a:r>
              <a:rPr lang="en-US" dirty="0" smtClean="0"/>
              <a:t>About 1/3</a:t>
            </a:r>
            <a:r>
              <a:rPr lang="en-US" baseline="30000" dirty="0" smtClean="0"/>
              <a:t>rd of</a:t>
            </a:r>
            <a:r>
              <a:rPr lang="en-US" dirty="0" smtClean="0"/>
              <a:t> MS patients  have premature CAD</a:t>
            </a:r>
          </a:p>
          <a:p>
            <a:pPr algn="just"/>
            <a:endParaRPr lang="en-US" dirty="0" smtClean="0"/>
          </a:p>
          <a:p>
            <a:pPr algn="just"/>
            <a:r>
              <a:rPr lang="en-US" dirty="0" err="1" smtClean="0"/>
              <a:t>Lipodystrophy</a:t>
            </a:r>
            <a:r>
              <a:rPr lang="en-US" dirty="0" smtClean="0"/>
              <a:t>- both genetic or acquired  have severe insulin resistance</a:t>
            </a:r>
          </a:p>
          <a:p>
            <a:pPr algn="just">
              <a:buNone/>
            </a:pPr>
            <a:endParaRPr lang="en-US" dirty="0" smtClean="0"/>
          </a:p>
        </p:txBody>
      </p:sp>
      <p:pic>
        <p:nvPicPr>
          <p:cNvPr id="4" name="Picture 2" descr="C:\Users\gurumaa\Desktop\14301-SpecialIssue-Logo.jpg"/>
          <p:cNvPicPr>
            <a:picLocks noChangeAspect="1" noChangeArrowheads="1"/>
          </p:cNvPicPr>
          <p:nvPr/>
        </p:nvPicPr>
        <p:blipFill>
          <a:blip r:embed="rId2" cstate="print"/>
          <a:srcRect/>
          <a:stretch>
            <a:fillRect/>
          </a:stretch>
        </p:blipFill>
        <p:spPr bwMode="auto">
          <a:xfrm>
            <a:off x="0" y="0"/>
            <a:ext cx="1728192" cy="1295400"/>
          </a:xfrm>
          <a:prstGeom prst="rect">
            <a:avLst/>
          </a:prstGeom>
          <a:noFill/>
        </p:spPr>
      </p:pic>
      <p:cxnSp>
        <p:nvCxnSpPr>
          <p:cNvPr id="6" name="Straight Arrow Connector 5"/>
          <p:cNvCxnSpPr/>
          <p:nvPr/>
        </p:nvCxnSpPr>
        <p:spPr>
          <a:xfrm rot="5400000" flipH="1" flipV="1">
            <a:off x="4876006" y="3199606"/>
            <a:ext cx="3048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5400000">
            <a:off x="5866606" y="3199606"/>
            <a:ext cx="3048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flipH="1" flipV="1">
            <a:off x="6781006" y="3199606"/>
            <a:ext cx="3048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flipH="1" flipV="1">
            <a:off x="7466806" y="3199606"/>
            <a:ext cx="3048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0"/>
            <a:ext cx="6849765" cy="1295400"/>
          </a:xfrm>
        </p:spPr>
        <p:txBody>
          <a:bodyPr>
            <a:normAutofit/>
          </a:bodyPr>
          <a:lstStyle/>
          <a:p>
            <a:r>
              <a:rPr lang="en-US" b="1" dirty="0" smtClean="0">
                <a:effectLst>
                  <a:outerShdw blurRad="38100" dist="38100" dir="2700000" algn="tl">
                    <a:srgbClr val="000000">
                      <a:alpha val="43137"/>
                    </a:srgbClr>
                  </a:outerShdw>
                </a:effectLst>
              </a:rPr>
              <a:t>CLINICAL FEATURES</a:t>
            </a:r>
            <a:endParaRPr lang="en-IN"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48965" y="1676400"/>
            <a:ext cx="8085435" cy="4953000"/>
          </a:xfrm>
        </p:spPr>
        <p:txBody>
          <a:bodyPr/>
          <a:lstStyle/>
          <a:p>
            <a:r>
              <a:rPr lang="en-US" dirty="0" smtClean="0"/>
              <a:t>Usually asymptomatic and a high index of suspicion is needed for diagnosis</a:t>
            </a:r>
          </a:p>
          <a:p>
            <a:r>
              <a:rPr lang="en-US" sz="2400" dirty="0" smtClean="0">
                <a:solidFill>
                  <a:schemeClr val="accent2"/>
                </a:solidFill>
              </a:rPr>
              <a:t>Examination -</a:t>
            </a:r>
          </a:p>
          <a:p>
            <a:pPr lvl="1">
              <a:buFont typeface="Wingdings" pitchFamily="2" charset="2"/>
              <a:buChar char="ü"/>
            </a:pPr>
            <a:r>
              <a:rPr lang="en-US" dirty="0" smtClean="0"/>
              <a:t>Increased waist circumference	</a:t>
            </a:r>
          </a:p>
          <a:p>
            <a:pPr lvl="1">
              <a:buFont typeface="Wingdings" pitchFamily="2" charset="2"/>
              <a:buChar char="ü"/>
            </a:pPr>
            <a:r>
              <a:rPr lang="en-US" dirty="0" smtClean="0"/>
              <a:t>Increased Blood Pressure		</a:t>
            </a:r>
          </a:p>
          <a:p>
            <a:pPr lvl="1">
              <a:buFont typeface="Wingdings" pitchFamily="2" charset="2"/>
              <a:buChar char="ü"/>
            </a:pPr>
            <a:r>
              <a:rPr lang="en-US" dirty="0" err="1" smtClean="0"/>
              <a:t>Lipoatrophy</a:t>
            </a:r>
            <a:r>
              <a:rPr lang="en-US" dirty="0" smtClean="0"/>
              <a:t>				</a:t>
            </a:r>
          </a:p>
          <a:p>
            <a:pPr lvl="1">
              <a:buFont typeface="Wingdings" pitchFamily="2" charset="2"/>
              <a:buChar char="ü"/>
            </a:pPr>
            <a:r>
              <a:rPr lang="en-US" dirty="0" err="1" smtClean="0"/>
              <a:t>Acanthosis</a:t>
            </a:r>
            <a:r>
              <a:rPr lang="en-US" dirty="0" smtClean="0"/>
              <a:t> </a:t>
            </a:r>
            <a:r>
              <a:rPr lang="en-US" dirty="0" err="1" smtClean="0"/>
              <a:t>nigricans</a:t>
            </a:r>
            <a:r>
              <a:rPr lang="en-US" dirty="0" smtClean="0"/>
              <a:t>/ skin tags</a:t>
            </a:r>
          </a:p>
          <a:p>
            <a:pPr lvl="1">
              <a:buFont typeface="Wingdings" pitchFamily="2" charset="2"/>
              <a:buChar char="ü"/>
            </a:pPr>
            <a:endParaRPr lang="en-IN" dirty="0"/>
          </a:p>
        </p:txBody>
      </p:sp>
      <p:pic>
        <p:nvPicPr>
          <p:cNvPr id="4" name="Picture 2" descr="C:\Users\gurumaa\Desktop\14301-SpecialIssue-Logo.jpg"/>
          <p:cNvPicPr>
            <a:picLocks noChangeAspect="1" noChangeArrowheads="1"/>
          </p:cNvPicPr>
          <p:nvPr/>
        </p:nvPicPr>
        <p:blipFill>
          <a:blip r:embed="rId2" cstate="print"/>
          <a:srcRect/>
          <a:stretch>
            <a:fillRect/>
          </a:stretch>
        </p:blipFill>
        <p:spPr bwMode="auto">
          <a:xfrm>
            <a:off x="0" y="0"/>
            <a:ext cx="1728192" cy="1295400"/>
          </a:xfrm>
          <a:prstGeom prst="rect">
            <a:avLst/>
          </a:prstGeom>
          <a:noFill/>
        </p:spPr>
      </p:pic>
      <p:sp>
        <p:nvSpPr>
          <p:cNvPr id="5" name="Chevron 4"/>
          <p:cNvSpPr/>
          <p:nvPr/>
        </p:nvSpPr>
        <p:spPr>
          <a:xfrm>
            <a:off x="5715000" y="3200400"/>
            <a:ext cx="381000" cy="838200"/>
          </a:xfrm>
          <a:prstGeom prst="chevron">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6" name="Rectangle 5"/>
          <p:cNvSpPr/>
          <p:nvPr/>
        </p:nvSpPr>
        <p:spPr>
          <a:xfrm>
            <a:off x="6172200" y="3200400"/>
            <a:ext cx="1676400" cy="830997"/>
          </a:xfrm>
          <a:prstGeom prst="rect">
            <a:avLst/>
          </a:prstGeom>
        </p:spPr>
        <p:txBody>
          <a:bodyPr wrap="square">
            <a:spAutoFit/>
          </a:bodyPr>
          <a:lstStyle/>
          <a:p>
            <a:r>
              <a:rPr lang="en-US" sz="1600" dirty="0" smtClean="0"/>
              <a:t>Should alert to search for other abnormalities</a:t>
            </a:r>
            <a:endParaRPr lang="en-IN" sz="1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pic>
        <p:nvPicPr>
          <p:cNvPr id="4" name="Content Placeholder 3" descr="dn563166.fig1.gif"/>
          <p:cNvPicPr>
            <a:picLocks noGrp="1" noChangeAspect="1"/>
          </p:cNvPicPr>
          <p:nvPr>
            <p:ph idx="1"/>
          </p:nvPr>
        </p:nvPicPr>
        <p:blipFill>
          <a:blip r:embed="rId2">
            <a:extLst>
              <a:ext uri="{28A0092B-C50C-407E-A947-70E740481C1C}">
                <a14:useLocalDpi xmlns="" xmlns:a14="http://schemas.microsoft.com/office/drawing/2010/main" val="0"/>
              </a:ext>
            </a:extLst>
          </a:blip>
          <a:srcRect t="20900" b="20900"/>
          <a:stretch>
            <a:fillRect/>
          </a:stretch>
        </p:blipFill>
        <p:spPr>
          <a:xfrm>
            <a:off x="1" y="0"/>
            <a:ext cx="4419600" cy="6858000"/>
          </a:xfrm>
        </p:spPr>
      </p:pic>
      <p:pic>
        <p:nvPicPr>
          <p:cNvPr id="5" name="Picture 4" descr="1657_5.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419600" y="3657600"/>
            <a:ext cx="4724400" cy="3200400"/>
          </a:xfrm>
          <a:prstGeom prst="rect">
            <a:avLst/>
          </a:prstGeom>
        </p:spPr>
      </p:pic>
      <p:pic>
        <p:nvPicPr>
          <p:cNvPr id="6" name="Picture 5" descr="acanthosis_nigricans_1_high.jp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419600" y="0"/>
            <a:ext cx="4724400" cy="3657600"/>
          </a:xfrm>
          <a:prstGeom prst="rect">
            <a:avLst/>
          </a:prstGeom>
        </p:spPr>
      </p:pic>
    </p:spTree>
    <p:extLst>
      <p:ext uri="{BB962C8B-B14F-4D97-AF65-F5344CB8AC3E}">
        <p14:creationId xmlns="" xmlns:p14="http://schemas.microsoft.com/office/powerpoint/2010/main" val="206886371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ILENAME" val="\\Tahoe\egad\Download\Scans\Deewania\Deewania_011504_001.jpg"/>
  <p:tag name="PHOTO" val="TRU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2724</TotalTime>
  <Words>2047</Words>
  <Application>Microsoft Macintosh PowerPoint</Application>
  <PresentationFormat>On-screen Show (4:3)</PresentationFormat>
  <Paragraphs>343</Paragraphs>
  <Slides>46</Slides>
  <Notes>5</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METABOLIC SYNDROME</vt:lpstr>
      <vt:lpstr>Slide 2</vt:lpstr>
      <vt:lpstr>Definition</vt:lpstr>
      <vt:lpstr>Alternative names</vt:lpstr>
      <vt:lpstr>Slide 5</vt:lpstr>
      <vt:lpstr>EPIDEMIOLOGY</vt:lpstr>
      <vt:lpstr>Risk factors</vt:lpstr>
      <vt:lpstr>CLINICAL FEATURES</vt:lpstr>
      <vt:lpstr>Slide 9</vt:lpstr>
      <vt:lpstr>Other associated conditions</vt:lpstr>
      <vt:lpstr>Slide 11</vt:lpstr>
      <vt:lpstr>IDF criteria</vt:lpstr>
      <vt:lpstr>IDF criteria</vt:lpstr>
      <vt:lpstr>Slide 14</vt:lpstr>
      <vt:lpstr>Slide 15</vt:lpstr>
      <vt:lpstr>Pathogenesis</vt:lpstr>
      <vt:lpstr>Pathogenesis contd…</vt:lpstr>
      <vt:lpstr>Slide 18</vt:lpstr>
      <vt:lpstr>Pathogenesis contd…</vt:lpstr>
      <vt:lpstr>Slide 20</vt:lpstr>
      <vt:lpstr>Slide 21</vt:lpstr>
      <vt:lpstr>How to diagnose?</vt:lpstr>
      <vt:lpstr>TREATMENT</vt:lpstr>
      <vt:lpstr>LIFESTYLE MODIFICATIONS</vt:lpstr>
      <vt:lpstr>Slide 25</vt:lpstr>
      <vt:lpstr>What to do..?</vt:lpstr>
      <vt:lpstr>PHYSICAL ACTIVITY-</vt:lpstr>
      <vt:lpstr>Slide 28</vt:lpstr>
      <vt:lpstr>TRIGLYCERIDES</vt:lpstr>
      <vt:lpstr>HDL Cholesterol</vt:lpstr>
      <vt:lpstr>LDL Cholesterol</vt:lpstr>
      <vt:lpstr>Slide 32</vt:lpstr>
      <vt:lpstr>INSULIN RESISTANCE</vt:lpstr>
      <vt:lpstr>GLYCEMIC CONTROL</vt:lpstr>
      <vt:lpstr>PROTHROMBOTIC &amp; PROINFLAMMATORY STATE</vt:lpstr>
      <vt:lpstr>Slide 36</vt:lpstr>
      <vt:lpstr>Slide 37</vt:lpstr>
      <vt:lpstr>Slide 38</vt:lpstr>
      <vt:lpstr>Slide 39</vt:lpstr>
      <vt:lpstr>Slide 40</vt:lpstr>
      <vt:lpstr>Slide 41</vt:lpstr>
      <vt:lpstr>Slide 42</vt:lpstr>
      <vt:lpstr>Slide 43</vt:lpstr>
      <vt:lpstr>Slide 44</vt:lpstr>
      <vt:lpstr>Slide 45</vt:lpstr>
      <vt:lpstr>Slide 46</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VIVEKK36</cp:lastModifiedBy>
  <cp:revision>168</cp:revision>
  <dcterms:created xsi:type="dcterms:W3CDTF">2013-08-21T19:17:07Z</dcterms:created>
  <dcterms:modified xsi:type="dcterms:W3CDTF">2014-10-18T09:23:37Z</dcterms:modified>
</cp:coreProperties>
</file>